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sldIdLst>
    <p:sldId id="447" r:id="rId2"/>
    <p:sldId id="395" r:id="rId3"/>
    <p:sldId id="401" r:id="rId4"/>
    <p:sldId id="396" r:id="rId5"/>
    <p:sldId id="356" r:id="rId6"/>
    <p:sldId id="397" r:id="rId7"/>
    <p:sldId id="361" r:id="rId8"/>
    <p:sldId id="366" r:id="rId9"/>
    <p:sldId id="384" r:id="rId10"/>
    <p:sldId id="385" r:id="rId11"/>
    <p:sldId id="312" r:id="rId12"/>
    <p:sldId id="275" r:id="rId13"/>
    <p:sldId id="276" r:id="rId14"/>
    <p:sldId id="277" r:id="rId15"/>
    <p:sldId id="278" r:id="rId16"/>
    <p:sldId id="279" r:id="rId17"/>
    <p:sldId id="313" r:id="rId18"/>
    <p:sldId id="280" r:id="rId19"/>
    <p:sldId id="282" r:id="rId20"/>
    <p:sldId id="283" r:id="rId21"/>
    <p:sldId id="284" r:id="rId22"/>
    <p:sldId id="285" r:id="rId23"/>
    <p:sldId id="286" r:id="rId24"/>
    <p:sldId id="287" r:id="rId25"/>
    <p:sldId id="288" r:id="rId26"/>
    <p:sldId id="289" r:id="rId27"/>
    <p:sldId id="290" r:id="rId28"/>
    <p:sldId id="291" r:id="rId29"/>
    <p:sldId id="292" r:id="rId30"/>
    <p:sldId id="297" r:id="rId31"/>
    <p:sldId id="298" r:id="rId32"/>
    <p:sldId id="299" r:id="rId33"/>
    <p:sldId id="301" r:id="rId34"/>
    <p:sldId id="303" r:id="rId35"/>
    <p:sldId id="304" r:id="rId36"/>
    <p:sldId id="305" r:id="rId37"/>
    <p:sldId id="306" r:id="rId38"/>
    <p:sldId id="307" r:id="rId39"/>
    <p:sldId id="308" r:id="rId40"/>
    <p:sldId id="309" r:id="rId41"/>
    <p:sldId id="314" r:id="rId42"/>
    <p:sldId id="310" r:id="rId43"/>
    <p:sldId id="311" r:id="rId44"/>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64" autoAdjust="0"/>
  </p:normalViewPr>
  <p:slideViewPr>
    <p:cSldViewPr>
      <p:cViewPr varScale="1">
        <p:scale>
          <a:sx n="73" d="100"/>
          <a:sy n="73" d="100"/>
        </p:scale>
        <p:origin x="163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47E6D0B-7F88-420A-A165-D1CA5C17771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AU"/>
          </a:p>
        </p:txBody>
      </p:sp>
      <p:sp>
        <p:nvSpPr>
          <p:cNvPr id="22531" name="Rectangle 3">
            <a:extLst>
              <a:ext uri="{FF2B5EF4-FFF2-40B4-BE49-F238E27FC236}">
                <a16:creationId xmlns:a16="http://schemas.microsoft.com/office/drawing/2014/main" id="{65F09BEC-76B9-4795-9116-323AF552134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AU"/>
          </a:p>
        </p:txBody>
      </p:sp>
      <p:sp>
        <p:nvSpPr>
          <p:cNvPr id="3076" name="Rectangle 4">
            <a:extLst>
              <a:ext uri="{FF2B5EF4-FFF2-40B4-BE49-F238E27FC236}">
                <a16:creationId xmlns:a16="http://schemas.microsoft.com/office/drawing/2014/main" id="{6A1559CE-10F1-453E-AAC7-5AB50BE6E2B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090C0841-FF33-401D-AF14-B0080DAD3EB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5A2B280A-748A-459F-BF02-9769E5BE440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AU"/>
          </a:p>
        </p:txBody>
      </p:sp>
      <p:sp>
        <p:nvSpPr>
          <p:cNvPr id="22535" name="Rectangle 7">
            <a:extLst>
              <a:ext uri="{FF2B5EF4-FFF2-40B4-BE49-F238E27FC236}">
                <a16:creationId xmlns:a16="http://schemas.microsoft.com/office/drawing/2014/main" id="{30ADB5E8-27A1-4082-9918-FD141BCB1783}"/>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95CAEC5-1744-46B3-B2EC-E572645F0E56}"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Aft>
                <a:spcPts val="0"/>
              </a:spcAft>
              <a:defRPr/>
            </a:pPr>
            <a:r>
              <a:rPr lang="en-US" sz="1400" dirty="0">
                <a:solidFill>
                  <a:srgbClr val="464646"/>
                </a:solidFill>
                <a:latin typeface="Lucida Sans Unicode"/>
                <a:cs typeface="Lucida Sans Unicode" pitchFamily="34" charset="0"/>
              </a:rPr>
              <a:t>Corporate Computer Security</a:t>
            </a:r>
          </a:p>
          <a:p>
            <a:pPr algn="l" fontAlgn="auto">
              <a:spcAft>
                <a:spcPts val="0"/>
              </a:spcAft>
              <a:defRPr/>
            </a:pPr>
            <a:r>
              <a:rPr lang="en-US" sz="1200" dirty="0">
                <a:solidFill>
                  <a:srgbClr val="464646"/>
                </a:solidFill>
                <a:latin typeface="Lucida Sans Unicode"/>
                <a:cs typeface="Lucida Sans Unicode" pitchFamily="34" charset="0"/>
              </a:rPr>
              <a:t>Randall J. Boyle &amp; Raymond R. Panko</a:t>
            </a:r>
            <a:endParaRPr lang="th-TH" sz="1200" dirty="0">
              <a:solidFill>
                <a:srgbClr val="464646"/>
              </a:solidFill>
              <a:latin typeface="Lucida Sans Unicode"/>
              <a:cs typeface="Lucida Sans Unicode" pitchFamily="34" charset="0"/>
            </a:endParaRPr>
          </a:p>
          <a:p>
            <a:pPr algn="l"/>
            <a:r>
              <a:rPr lang="en-US" sz="1200" dirty="0">
                <a:cs typeface="Lucida Sans Unicode" pitchFamily="34" charset="0"/>
              </a:rPr>
              <a:t>Chapter 3</a:t>
            </a:r>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9D99C7AA-5550-4351-9C89-CA75B37D19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6BF9654-59F7-4605-8DD6-ABCCD06BECD1}" type="slidenum">
              <a:rPr lang="en-AU" altLang="en-US"/>
              <a:pPr>
                <a:spcBef>
                  <a:spcPct val="0"/>
                </a:spcBef>
              </a:pPr>
              <a:t>19</a:t>
            </a:fld>
            <a:endParaRPr lang="en-AU" altLang="en-US"/>
          </a:p>
        </p:txBody>
      </p:sp>
      <p:sp>
        <p:nvSpPr>
          <p:cNvPr id="21507" name="Rectangle 1026">
            <a:extLst>
              <a:ext uri="{FF2B5EF4-FFF2-40B4-BE49-F238E27FC236}">
                <a16:creationId xmlns:a16="http://schemas.microsoft.com/office/drawing/2014/main" id="{0DF315E6-208C-47F1-9858-4619DAE75E3B}"/>
              </a:ext>
            </a:extLst>
          </p:cNvPr>
          <p:cNvSpPr>
            <a:spLocks noGrp="1" noRot="1" noChangeAspect="1" noChangeArrowheads="1" noTextEdit="1"/>
          </p:cNvSpPr>
          <p:nvPr>
            <p:ph type="sldImg"/>
          </p:nvPr>
        </p:nvSpPr>
        <p:spPr>
          <a:ln/>
        </p:spPr>
      </p:sp>
      <p:sp>
        <p:nvSpPr>
          <p:cNvPr id="21508" name="Rectangle 1027">
            <a:extLst>
              <a:ext uri="{FF2B5EF4-FFF2-40B4-BE49-F238E27FC236}">
                <a16:creationId xmlns:a16="http://schemas.microsoft.com/office/drawing/2014/main" id="{358B691E-AEA8-41F0-9DA3-66B216A96B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A brute-force attack involves trying every possible key until an intelligible translation of the ciphertext into plaintext is obtained. On average, half of all possible keys must be tried to achieve success. Stallings Table 2.2 shows how much time is required to conduct a brute-force attack, for various common key sizes (DES is 56, AES is 128, Triple-DES is 168, plus general mono-alphabetic cipher), where either a single system or a million parallel systems, are used.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EB8BAF0-3FF7-4927-945D-22F2A335B8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F5FB6BD-3AF9-44AD-995C-73CAFB3B1CA9}" type="slidenum">
              <a:rPr lang="en-AU" altLang="en-US"/>
              <a:pPr>
                <a:spcBef>
                  <a:spcPct val="0"/>
                </a:spcBef>
              </a:pPr>
              <a:t>20</a:t>
            </a:fld>
            <a:endParaRPr lang="en-AU" altLang="en-US"/>
          </a:p>
        </p:txBody>
      </p:sp>
      <p:sp>
        <p:nvSpPr>
          <p:cNvPr id="23555" name="Rectangle 2">
            <a:extLst>
              <a:ext uri="{FF2B5EF4-FFF2-40B4-BE49-F238E27FC236}">
                <a16:creationId xmlns:a16="http://schemas.microsoft.com/office/drawing/2014/main" id="{F33B8869-2BE1-4383-9497-9E25A429D64B}"/>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20E13DD5-7573-45AB-BC72-80FD1E189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pPr eaLnBrk="1" hangingPunct="1"/>
            <a:endParaRPr lang="en-AU"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889B4FC9-C22C-44C3-B849-DA18D9B58B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98F750-84C2-4CF4-A5BA-6DA761EBE1DC}" type="slidenum">
              <a:rPr lang="en-AU" altLang="en-US"/>
              <a:pPr>
                <a:spcBef>
                  <a:spcPct val="0"/>
                </a:spcBef>
              </a:pPr>
              <a:t>21</a:t>
            </a:fld>
            <a:endParaRPr lang="en-AU" altLang="en-US"/>
          </a:p>
        </p:txBody>
      </p:sp>
      <p:sp>
        <p:nvSpPr>
          <p:cNvPr id="25603" name="Rectangle 2">
            <a:extLst>
              <a:ext uri="{FF2B5EF4-FFF2-40B4-BE49-F238E27FC236}">
                <a16:creationId xmlns:a16="http://schemas.microsoft.com/office/drawing/2014/main" id="{F39A9B73-38C5-4DF2-BDE4-AA47A2DE02A7}"/>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2C13A81-949E-4480-9DEA-FB1DC2D454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en-US" i="1" dirty="0"/>
              <a:t>Gallic Wars</a:t>
            </a:r>
            <a:r>
              <a:rPr lang="en-AU" altLang="en-US" dirty="0"/>
              <a:t> (cf. Kahn pp83-84). Still call any cipher using a simple letter shift a </a:t>
            </a:r>
            <a:r>
              <a:rPr lang="en-AU" altLang="en-US" b="1" dirty="0" err="1"/>
              <a:t>caesar</a:t>
            </a:r>
            <a:r>
              <a:rPr lang="en-AU" altLang="en-US" b="1" dirty="0"/>
              <a:t> cipher</a:t>
            </a:r>
            <a:r>
              <a:rPr lang="en-AU" altLang="en-US" dirty="0"/>
              <a:t>, not just those with shift 3. </a:t>
            </a:r>
          </a:p>
          <a:p>
            <a:pPr eaLnBrk="1" hangingPunct="1"/>
            <a:endParaRPr lang="en-AU"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76B32739-433D-46AC-9098-4E7BF01BC0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4220D03-12F8-4BC7-AB24-B56F9578AEE1}" type="slidenum">
              <a:rPr lang="en-AU" altLang="en-US"/>
              <a:pPr>
                <a:spcBef>
                  <a:spcPct val="0"/>
                </a:spcBef>
              </a:pPr>
              <a:t>22</a:t>
            </a:fld>
            <a:endParaRPr lang="en-AU" altLang="en-US"/>
          </a:p>
        </p:txBody>
      </p:sp>
      <p:sp>
        <p:nvSpPr>
          <p:cNvPr id="27651" name="Rectangle 2">
            <a:extLst>
              <a:ext uri="{FF2B5EF4-FFF2-40B4-BE49-F238E27FC236}">
                <a16:creationId xmlns:a16="http://schemas.microsoft.com/office/drawing/2014/main" id="{8EE7151F-55AC-4C46-9FB7-4F0447846D9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897A36C-BB89-44DD-9D28-34182E2204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This mathematical description uses </a:t>
            </a:r>
            <a:r>
              <a:rPr lang="en-AU" altLang="en-US" b="1"/>
              <a:t>modulo (clock) arithmetic</a:t>
            </a:r>
            <a:r>
              <a:rPr lang="en-AU" altLang="en-US"/>
              <a:t>. Here, when you reach Z you go back to A and start again. Mod 26 implies that when you reach 26, you use 0 instead (ie the letter after Z, or 25 + 1 goes to A or 0). </a:t>
            </a:r>
          </a:p>
          <a:p>
            <a:pPr eaLnBrk="1" hangingPunct="1"/>
            <a:r>
              <a:rPr lang="en-AU" altLang="en-US"/>
              <a:t>Example: howdy (7,14,22,3,24) encrypted using key </a:t>
            </a:r>
            <a:r>
              <a:rPr lang="en-AU" altLang="en-US" i="1"/>
              <a:t>f </a:t>
            </a:r>
            <a:r>
              <a:rPr lang="en-AU" altLang="en-US"/>
              <a:t>(ie a shift of 5) is MTBID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8C04D342-4540-4B55-9025-3278495A21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FBA5D6E-0192-4395-BF87-F07C48CE250C}" type="slidenum">
              <a:rPr lang="en-AU" altLang="en-US"/>
              <a:pPr>
                <a:spcBef>
                  <a:spcPct val="0"/>
                </a:spcBef>
              </a:pPr>
              <a:t>23</a:t>
            </a:fld>
            <a:endParaRPr lang="en-AU" altLang="en-US"/>
          </a:p>
        </p:txBody>
      </p:sp>
      <p:sp>
        <p:nvSpPr>
          <p:cNvPr id="29699" name="Rectangle 2">
            <a:extLst>
              <a:ext uri="{FF2B5EF4-FFF2-40B4-BE49-F238E27FC236}">
                <a16:creationId xmlns:a16="http://schemas.microsoft.com/office/drawing/2014/main" id="{A01F42E2-5E16-4AAE-8089-245A7DA91A51}"/>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E9D613F9-12F1-4E2E-912D-5CC99E882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With a caesar cipher, there are only 26 possible keys, of which only 25 are of any use, since mapping A to A etc doesn't really obscure the message! Note this basic rule of cryptanalysis "check to ensure the cipher operator hasn't goofed and sent a plaintext message by mistake"! </a:t>
            </a:r>
          </a:p>
          <a:p>
            <a:pPr eaLnBrk="1" hangingPunct="1"/>
            <a:r>
              <a:rPr lang="en-AU" altLang="en-US"/>
              <a:t>Can try each of the keys (shifts) in turn, until can recognise the original message. </a:t>
            </a:r>
            <a:r>
              <a:rPr lang="en-US" altLang="en-US"/>
              <a:t>See Stallings Fig 2.3 for example of search.</a:t>
            </a:r>
            <a:endParaRPr lang="en-AU" altLang="en-US"/>
          </a:p>
          <a:p>
            <a:pPr eaLnBrk="1" hangingPunct="1"/>
            <a:r>
              <a:rPr lang="en-AU" altLang="en-US"/>
              <a:t>Note: as mentioned before, do need to be able to </a:t>
            </a:r>
            <a:r>
              <a:rPr lang="en-AU" altLang="en-US" b="1"/>
              <a:t>recognise</a:t>
            </a:r>
            <a:r>
              <a:rPr lang="en-AU" altLang="en-US"/>
              <a:t> when have an original message (ie is it English or whatever). Usually easy for humans, hard for computers. Though if using say compressed data could be much harder.</a:t>
            </a:r>
          </a:p>
          <a:p>
            <a:pPr eaLnBrk="1" hangingPunct="1"/>
            <a:r>
              <a:rPr lang="en-AU" altLang="en-US"/>
              <a:t>Example "GCUA VQ DTGCM" when broken gives "easy to break", with a shift of 2 (key 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9A3DA30-27E8-43AA-ABA6-1066F06EA9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605BD1-8054-4B29-A6A7-8F875F864F58}" type="slidenum">
              <a:rPr lang="en-AU" altLang="en-US"/>
              <a:pPr>
                <a:spcBef>
                  <a:spcPct val="0"/>
                </a:spcBef>
              </a:pPr>
              <a:t>24</a:t>
            </a:fld>
            <a:endParaRPr lang="en-AU" altLang="en-US"/>
          </a:p>
        </p:txBody>
      </p:sp>
      <p:sp>
        <p:nvSpPr>
          <p:cNvPr id="31747" name="Rectangle 2">
            <a:extLst>
              <a:ext uri="{FF2B5EF4-FFF2-40B4-BE49-F238E27FC236}">
                <a16:creationId xmlns:a16="http://schemas.microsoft.com/office/drawing/2014/main" id="{F756E9B0-25F7-4964-A94E-A19AF0042F6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E4D6420D-6A8D-42FC-88B1-C9BB7DD865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With only 25 possible keys, the Caesar cipher is far from secure. A dramatic increase in the key space can be achieved by allowing an arbitrary substitution, where the translation alphabet can be any permutation of the 26 alphabetic characters.</a:t>
            </a:r>
            <a:endParaRPr lang="en-US" altLang="en-US"/>
          </a:p>
          <a:p>
            <a:pPr eaLnBrk="1" hangingPunct="1"/>
            <a:r>
              <a:rPr lang="en-US" altLang="en-US"/>
              <a:t>See example translation alphabet, and an encrypted message using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9EF597C0-39DF-4061-B897-BCABC4FC4F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27CC625-41F5-42C6-BCF7-A40E10478C35}" type="slidenum">
              <a:rPr lang="en-AU" altLang="en-US"/>
              <a:pPr>
                <a:spcBef>
                  <a:spcPct val="0"/>
                </a:spcBef>
              </a:pPr>
              <a:t>25</a:t>
            </a:fld>
            <a:endParaRPr lang="en-AU" altLang="en-US"/>
          </a:p>
        </p:txBody>
      </p:sp>
      <p:sp>
        <p:nvSpPr>
          <p:cNvPr id="33795" name="Rectangle 2">
            <a:extLst>
              <a:ext uri="{FF2B5EF4-FFF2-40B4-BE49-F238E27FC236}">
                <a16:creationId xmlns:a16="http://schemas.microsoft.com/office/drawing/2014/main" id="{B50DF176-9D0F-4D05-8738-B147F095DD5B}"/>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2DE9DE2D-BCDF-43AB-855F-8B1BEBB2DC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Note that even given the very large number of keys, being </a:t>
            </a:r>
            <a:r>
              <a:rPr lang="en-US" altLang="en-US">
                <a:latin typeface="Times-Roman" charset="0"/>
              </a:rPr>
              <a:t>10 orders of magnitude greater than the key space for DES,</a:t>
            </a:r>
            <a:r>
              <a:rPr lang="en-US" altLang="en-US"/>
              <a:t> the </a:t>
            </a:r>
            <a:r>
              <a:rPr lang="en-AU" altLang="en-US"/>
              <a:t>monoalphabetic substitution cipher is not secure, because it does not sufficiently obscure the underlying language characteristics.</a:t>
            </a: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108ABB02-DE38-408A-817B-6E80476290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612DBE-7960-4FAB-852C-9D1F00335353}" type="slidenum">
              <a:rPr lang="en-AU" altLang="en-US"/>
              <a:pPr>
                <a:spcBef>
                  <a:spcPct val="0"/>
                </a:spcBef>
              </a:pPr>
              <a:t>26</a:t>
            </a:fld>
            <a:endParaRPr lang="en-AU" altLang="en-US"/>
          </a:p>
        </p:txBody>
      </p:sp>
      <p:sp>
        <p:nvSpPr>
          <p:cNvPr id="35843" name="Rectangle 2">
            <a:extLst>
              <a:ext uri="{FF2B5EF4-FFF2-40B4-BE49-F238E27FC236}">
                <a16:creationId xmlns:a16="http://schemas.microsoft.com/office/drawing/2014/main" id="{6751E359-DA15-4171-8AFF-7E9C3BF2C642}"/>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7081C3B-029F-40EF-BF7B-DB06D23E70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5D7ED01-62E9-4816-A0E7-DFB9CF349B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5700AD4-5C65-45C1-AE36-36D0A4A255DC}" type="slidenum">
              <a:rPr lang="en-AU" altLang="en-US"/>
              <a:pPr>
                <a:spcBef>
                  <a:spcPct val="0"/>
                </a:spcBef>
              </a:pPr>
              <a:t>27</a:t>
            </a:fld>
            <a:endParaRPr lang="en-AU" altLang="en-US"/>
          </a:p>
        </p:txBody>
      </p:sp>
      <p:sp>
        <p:nvSpPr>
          <p:cNvPr id="37891" name="Rectangle 2">
            <a:extLst>
              <a:ext uri="{FF2B5EF4-FFF2-40B4-BE49-F238E27FC236}">
                <a16:creationId xmlns:a16="http://schemas.microsoft.com/office/drawing/2014/main" id="{DE73751C-C35F-45A8-BE54-178C80133FA0}"/>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5F6E9AB-1FD2-4B7F-BC4C-077D003886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Note that all human languages have varying letter frequencies, though the number of letters and their frequencies varies. Stallings Figure 2.5 shows English letter frequencies. </a:t>
            </a:r>
            <a:r>
              <a:rPr lang="en-AU" altLang="en-US"/>
              <a:t>Seberry &amp; Pieprzyk, </a:t>
            </a:r>
            <a:r>
              <a:rPr lang="en-US" altLang="en-US">
                <a:solidFill>
                  <a:srgbClr val="810081"/>
                </a:solidFill>
                <a:latin typeface="Times-Roman" charset="0"/>
              </a:rPr>
              <a:t>"Cryptography - An Introduction to Computer Security", Prentice-Hall 1989, </a:t>
            </a:r>
            <a:r>
              <a:rPr lang="en-AU" altLang="en-US"/>
              <a:t>Appendix A has letter frequency graphs for 20 languages (most European &amp; Japanese &amp; Malay).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17FA83B-9E6A-4F8C-8723-B36195DDF0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763C51-54C4-44C2-9350-9262F5641439}" type="slidenum">
              <a:rPr lang="en-AU" altLang="en-US"/>
              <a:pPr>
                <a:spcBef>
                  <a:spcPct val="0"/>
                </a:spcBef>
              </a:pPr>
              <a:t>28</a:t>
            </a:fld>
            <a:endParaRPr lang="en-AU" altLang="en-US"/>
          </a:p>
        </p:txBody>
      </p:sp>
      <p:sp>
        <p:nvSpPr>
          <p:cNvPr id="39939" name="Rectangle 2">
            <a:extLst>
              <a:ext uri="{FF2B5EF4-FFF2-40B4-BE49-F238E27FC236}">
                <a16:creationId xmlns:a16="http://schemas.microsoft.com/office/drawing/2014/main" id="{34426650-CE04-4804-B6BC-86B630F28191}"/>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DE6C831F-D3F5-4B5F-B3FC-1CD9C6648B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The simplicity and strength of the monoalphabetic substitution cipher meant it dominated cryptographic use for the first millenium AD. It was broken by Arabic scientists. The earliest known description is in Abu al-Kindi's "A Manuscript on Deciphering Cryptographic Messages", published in the 9th century but only rediscovered in 1987 in Istanbul, but other later works also attest to their knowledge of the field. </a:t>
            </a:r>
            <a:r>
              <a:rPr lang="en-US" altLang="en-US">
                <a:latin typeface="Times-Roman" charset="0"/>
              </a:rPr>
              <a:t>Monoalphabetic ciphers are easy to break because they reflect the frequency data of the original alphabet. The cryptanalyst looks for a mapping between the observed pattern in the ciphertext, and the known source language letter frequencies. If English, look for </a:t>
            </a:r>
            <a:r>
              <a:rPr lang="en-AU" altLang="en-US"/>
              <a:t>peaks at: A-E-I triple, NO pair, RST triple, and troughs at: JK, X-Z.</a:t>
            </a:r>
          </a:p>
          <a:p>
            <a:pPr lvl="1" eaLnBrk="1" hangingPunct="1"/>
            <a:endParaRPr lang="en-AU" altLang="en-US"/>
          </a:p>
          <a:p>
            <a:pPr eaLnBrk="1" hangingPunct="1"/>
            <a:endParaRPr lang="en-AU" altLang="en-US"/>
          </a:p>
          <a:p>
            <a:pPr eaLnBrk="1" hangingPunct="1"/>
            <a:r>
              <a:rPr lang="en-AU"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E030C653-DAED-4250-A65C-7630489C07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BF78391-2088-4EA2-ABB7-88BA176215B3}" type="slidenum">
              <a:rPr lang="en-AU" altLang="en-US"/>
              <a:pPr>
                <a:spcBef>
                  <a:spcPct val="0"/>
                </a:spcBef>
              </a:pPr>
              <a:t>11</a:t>
            </a:fld>
            <a:endParaRPr lang="en-AU" altLang="en-US"/>
          </a:p>
        </p:txBody>
      </p:sp>
      <p:sp>
        <p:nvSpPr>
          <p:cNvPr id="5123" name="Rectangle 2">
            <a:extLst>
              <a:ext uri="{FF2B5EF4-FFF2-40B4-BE49-F238E27FC236}">
                <a16:creationId xmlns:a16="http://schemas.microsoft.com/office/drawing/2014/main" id="{0033067D-7AC9-4D40-AEEF-2674D538BE46}"/>
              </a:ext>
            </a:extLst>
          </p:cNvPr>
          <p:cNvSpPr>
            <a:spLocks noGrp="1" noRot="1" noChangeAspect="1" noChangeArrowheads="1" noTextEdit="1"/>
          </p:cNvSpPr>
          <p:nvPr>
            <p:ph type="sldImg"/>
          </p:nvPr>
        </p:nvSpPr>
        <p:spPr>
          <a:solidFill>
            <a:srgbClr val="FFFFFF"/>
          </a:solidFill>
          <a:ln/>
        </p:spPr>
      </p:sp>
      <p:sp>
        <p:nvSpPr>
          <p:cNvPr id="5124" name="Rectangle 3">
            <a:extLst>
              <a:ext uri="{FF2B5EF4-FFF2-40B4-BE49-F238E27FC236}">
                <a16:creationId xmlns:a16="http://schemas.microsoft.com/office/drawing/2014/main" id="{A1B54F77-449C-494B-B7CE-4CC33443237B}"/>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t>Lecture slides by Lawrie Brown for “Cryptography and Network Security”, 4/e, by William Stallings, Chapter </a:t>
            </a:r>
            <a:r>
              <a:rPr lang="en-US" altLang="en-US" sz="1000"/>
              <a:t>2 – “</a:t>
            </a:r>
            <a:r>
              <a:rPr lang="en-AU" altLang="en-US" sz="1000"/>
              <a:t>Classical Encryption Techniques</a:t>
            </a:r>
            <a:r>
              <a:rPr lang="en-US" altLang="en-US"/>
              <a:t>”.</a:t>
            </a:r>
            <a:endParaRPr lang="en-AU" altLang="en-US"/>
          </a:p>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7F46122C-A27D-49F2-904B-6DB7C430B4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C860DA-D750-464A-973A-055214B12E3D}" type="slidenum">
              <a:rPr lang="en-AU" altLang="en-US"/>
              <a:pPr>
                <a:spcBef>
                  <a:spcPct val="0"/>
                </a:spcBef>
              </a:pPr>
              <a:t>29</a:t>
            </a:fld>
            <a:endParaRPr lang="en-AU" altLang="en-US"/>
          </a:p>
        </p:txBody>
      </p:sp>
      <p:sp>
        <p:nvSpPr>
          <p:cNvPr id="41987" name="Rectangle 2">
            <a:extLst>
              <a:ext uri="{FF2B5EF4-FFF2-40B4-BE49-F238E27FC236}">
                <a16:creationId xmlns:a16="http://schemas.microsoft.com/office/drawing/2014/main" id="{AB087D41-8919-4CC0-9D72-867F985D76F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4111FC7-40E0-40AA-B9FF-76DAE341C5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Illustrate the process with this example from the text in Stallings section 2.2.</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B8A5B344-44B6-4731-97D8-193B19F1E5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FEBA5C9-49D9-4330-82AA-E696EE5522C7}" type="slidenum">
              <a:rPr lang="en-AU" altLang="en-US"/>
              <a:pPr>
                <a:spcBef>
                  <a:spcPct val="0"/>
                </a:spcBef>
              </a:pPr>
              <a:t>30</a:t>
            </a:fld>
            <a:endParaRPr lang="en-AU" altLang="en-US"/>
          </a:p>
        </p:txBody>
      </p:sp>
      <p:sp>
        <p:nvSpPr>
          <p:cNvPr id="44035" name="Rectangle 2">
            <a:extLst>
              <a:ext uri="{FF2B5EF4-FFF2-40B4-BE49-F238E27FC236}">
                <a16:creationId xmlns:a16="http://schemas.microsoft.com/office/drawing/2014/main" id="{07B4066F-58AD-4304-9548-871D0906F0F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EE5A21D5-56C8-40F7-AD2E-B1FDF2058D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AU" altLang="en-US" dirty="0"/>
              <a:t>One approach to reducing the "</a:t>
            </a:r>
            <a:r>
              <a:rPr lang="en-AU" altLang="en-US" dirty="0" err="1"/>
              <a:t>spikyness</a:t>
            </a:r>
            <a:r>
              <a:rPr lang="en-AU" altLang="en-US" dirty="0"/>
              <a:t>" of natural language text is used the Playfair cipher which encrypts more than one letter at once. We now consider the other alternative, using multiple cipher alphabets in turn. This gives the attacker more work, since many alphabets need to be guessed, and because the frequency distribution is more complex, since the same plaintext letter could be replaced by several ciphertext letters, depending on which alphabet is used. </a:t>
            </a:r>
            <a:r>
              <a:rPr lang="en-US" altLang="en-US" dirty="0">
                <a:latin typeface="Times-Roman" charset="0"/>
              </a:rPr>
              <a:t>The general name for this approach is a polyalphabetic substitution cipher. All these techniques have the following features in common:</a:t>
            </a:r>
            <a:r>
              <a:rPr lang="en-US" altLang="en-US" dirty="0">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dirty="0">
                <a:latin typeface="Times-Roman" charset="0"/>
              </a:rPr>
              <a:t> A set of related monoalphabetic substitution rules is used.</a:t>
            </a:r>
            <a:r>
              <a:rPr lang="en-US" altLang="en-US" dirty="0">
                <a:latin typeface="Helvetica" panose="020B0604020202020204" pitchFamily="34" charset="0"/>
              </a:rPr>
              <a:t> </a:t>
            </a:r>
          </a:p>
          <a:p>
            <a:pPr marL="228600" indent="-228600" eaLnBrk="1" hangingPunct="1">
              <a:buFont typeface="Times" panose="02020603050405020304" pitchFamily="18" charset="0"/>
              <a:buNone/>
            </a:pPr>
            <a:r>
              <a:rPr lang="en-US" altLang="en-US" dirty="0">
                <a:latin typeface="Times-Roman" charset="0"/>
              </a:rPr>
              <a:t>2.</a:t>
            </a:r>
            <a:r>
              <a:rPr lang="en-US" altLang="en-US" dirty="0">
                <a:latin typeface="Helvetica" panose="020B0604020202020204" pitchFamily="34" charset="0"/>
              </a:rPr>
              <a:t> </a:t>
            </a:r>
            <a:r>
              <a:rPr lang="en-US" altLang="en-US" dirty="0">
                <a:latin typeface="Times-Roman" charset="0"/>
              </a:rPr>
              <a:t>A key determines which particular rule is chosen for a given transformation. </a:t>
            </a:r>
            <a:endParaRPr lang="en-AU" altLang="en-US" dirty="0">
              <a:latin typeface="Times-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19771BB-3111-4F21-977D-0FC5C74F55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0EDDB96-474E-448F-A7A6-2029180E7D91}" type="slidenum">
              <a:rPr lang="en-AU" altLang="en-US"/>
              <a:pPr>
                <a:spcBef>
                  <a:spcPct val="0"/>
                </a:spcBef>
              </a:pPr>
              <a:t>31</a:t>
            </a:fld>
            <a:endParaRPr lang="en-AU" altLang="en-US"/>
          </a:p>
        </p:txBody>
      </p:sp>
      <p:sp>
        <p:nvSpPr>
          <p:cNvPr id="46083" name="Rectangle 2">
            <a:extLst>
              <a:ext uri="{FF2B5EF4-FFF2-40B4-BE49-F238E27FC236}">
                <a16:creationId xmlns:a16="http://schemas.microsoft.com/office/drawing/2014/main" id="{3AAA42C2-64B0-4686-8F62-D536B12FC7A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7A8F87A4-73BA-47A5-A4C7-06D152E1E9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The best known, and one of the simplest, such algorithms is referred to as the Vigenère cipher, where the set of related monoalphabetic substitution rules consists of the 26 Caesar ciphers, with shifts of 0 through 25. Each cipher is denoted by a key letter, which is the ciphertext letter that substitutes for the plaintext letter ‘a’, and which are </a:t>
            </a:r>
            <a:r>
              <a:rPr lang="en-AU" altLang="en-US"/>
              <a:t>each used in turn, as shown next.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17FC6CA-2B26-4F9B-AE88-007EF7232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976C24F-824B-4187-A95E-007F7A956683}" type="slidenum">
              <a:rPr lang="en-AU" altLang="en-US"/>
              <a:pPr>
                <a:spcBef>
                  <a:spcPct val="0"/>
                </a:spcBef>
              </a:pPr>
              <a:t>32</a:t>
            </a:fld>
            <a:endParaRPr lang="en-AU" altLang="en-US"/>
          </a:p>
        </p:txBody>
      </p:sp>
      <p:sp>
        <p:nvSpPr>
          <p:cNvPr id="48131" name="Rectangle 2">
            <a:extLst>
              <a:ext uri="{FF2B5EF4-FFF2-40B4-BE49-F238E27FC236}">
                <a16:creationId xmlns:a16="http://schemas.microsoft.com/office/drawing/2014/main" id="{6AC94220-335B-41CC-8422-EB54F3CBFB1B}"/>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C0113F1-B42E-4DBD-97D1-32CFA934E1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Discuss this simple example from text Stallings section 2.2.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818A8C8-4A76-45F5-A24A-1F580F630F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CE4B3F-3D87-421F-9CA4-7CF288D711D4}" type="slidenum">
              <a:rPr lang="en-AU" altLang="en-US"/>
              <a:pPr>
                <a:spcBef>
                  <a:spcPct val="0"/>
                </a:spcBef>
              </a:pPr>
              <a:t>33</a:t>
            </a:fld>
            <a:endParaRPr lang="en-AU" altLang="en-US"/>
          </a:p>
        </p:txBody>
      </p:sp>
      <p:sp>
        <p:nvSpPr>
          <p:cNvPr id="50179" name="Rectangle 2">
            <a:extLst>
              <a:ext uri="{FF2B5EF4-FFF2-40B4-BE49-F238E27FC236}">
                <a16:creationId xmlns:a16="http://schemas.microsoft.com/office/drawing/2014/main" id="{AEE3FB35-E644-4607-BC75-8EBE4B472870}"/>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324DA235-6A74-42BC-BA1C-D2BFAA694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The </a:t>
            </a:r>
            <a:r>
              <a:rPr lang="en-AU" altLang="en-US"/>
              <a:t>Vigenère &amp; related polyalphabetic ciphers still do not completely obscure the underlying language characteristics.</a:t>
            </a:r>
          </a:p>
          <a:p>
            <a:pPr eaLnBrk="1" hangingPunct="1"/>
            <a:r>
              <a:rPr lang="en-AU" altLang="en-US"/>
              <a:t>The key to breaking them was to identify the number of translation alphabets, and then attack each separately.</a:t>
            </a: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F8C6778B-D921-44B1-B4CB-86B22E6BAC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9DAC5-6B3E-4E25-BCF2-53B91D2095DC}" type="slidenum">
              <a:rPr lang="en-AU" altLang="en-US"/>
              <a:pPr>
                <a:spcBef>
                  <a:spcPct val="0"/>
                </a:spcBef>
              </a:pPr>
              <a:t>34</a:t>
            </a:fld>
            <a:endParaRPr lang="en-AU" altLang="en-US"/>
          </a:p>
        </p:txBody>
      </p:sp>
      <p:sp>
        <p:nvSpPr>
          <p:cNvPr id="54275" name="Rectangle 2">
            <a:extLst>
              <a:ext uri="{FF2B5EF4-FFF2-40B4-BE49-F238E27FC236}">
                <a16:creationId xmlns:a16="http://schemas.microsoft.com/office/drawing/2014/main" id="{4D9089CB-C914-47B8-A37B-D72A03AE9985}"/>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ECA718D3-7645-4EAD-B9A9-7E0A58F2D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Taking the polyalphabetic idea to the extreme, want as many different translation alphabets as letters in the message being sent. One way of doing this with a smallish key, is to use the Autokey cipher.</a:t>
            </a:r>
          </a:p>
          <a:p>
            <a:pPr eaLnBrk="1" hangingPunct="1"/>
            <a:r>
              <a:rPr lang="en-AU" altLang="en-US"/>
              <a:t>The example uses the keyword "DECEPTIVE" prefixed to as much of the message "WEAREDISCOVEREDSAV" as is needed. When deciphering, recover the first 9 letters using the keyword "DECEPTIVE". Then instead of repeating the keyword, start using the recovered letters from the message "WEAREDISC". As recover more letters, have more of key to recover later letters. </a:t>
            </a:r>
          </a:p>
          <a:p>
            <a:pPr eaLnBrk="1" hangingPunct="1"/>
            <a:r>
              <a:rPr lang="en-AU" altLang="en-US"/>
              <a:t>Problem is that the same language characteristics are used by the key as the message. ie. a key of 'E' will be used more often than a 'T' etc  hence an 'E' encrypted with a key of 'E' occurs with probability (0.1275)2 = 0.01663, about twice as often as a 'T' encrypted with a key of 'T'  have to use a larger frequency table, but it exists given sufficient ciphertext this can be broken.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D20EF03C-F4D6-484D-90BA-DA68AEE32A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3F7621-4400-44AF-B934-6DB739CEC615}" type="slidenum">
              <a:rPr lang="en-AU" altLang="en-US"/>
              <a:pPr>
                <a:spcBef>
                  <a:spcPct val="0"/>
                </a:spcBef>
              </a:pPr>
              <a:t>35</a:t>
            </a:fld>
            <a:endParaRPr lang="en-AU" altLang="en-US"/>
          </a:p>
        </p:txBody>
      </p:sp>
      <p:sp>
        <p:nvSpPr>
          <p:cNvPr id="56323" name="Rectangle 2">
            <a:extLst>
              <a:ext uri="{FF2B5EF4-FFF2-40B4-BE49-F238E27FC236}">
                <a16:creationId xmlns:a16="http://schemas.microsoft.com/office/drawing/2014/main" id="{8F242768-1434-4C9B-8769-5320ED3D38F8}"/>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57F1C831-4AB7-414D-9007-9973A4A6EE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t>The One-Time Pad is an evolution of the Vernham cipher, which was invented by Gilbert Vernham in 1918, and used a long tape of random letters to encrypt the message. An Army Signal Corp officer, Joseph Mauborgne, proposed an improvement using a random key that was truly as long as the message, with no repetitions, which thus totally obscures the original message. </a:t>
            </a:r>
            <a:r>
              <a:rPr lang="en-US" altLang="en-US">
                <a:latin typeface="Times-Roman" charset="0"/>
              </a:rPr>
              <a:t>It produces random output that bears no statistical relationship to the plaintext. Because the ciphertext contains no information whatsoever about the plaintext, there is simply no way to break the code, s</a:t>
            </a:r>
            <a:r>
              <a:rPr lang="en-US" altLang="en-US"/>
              <a:t>ince any plaintext can be mapped to any ciphertext given some key. </a:t>
            </a:r>
          </a:p>
          <a:p>
            <a:pPr marL="228600" indent="-228600" eaLnBrk="1" hangingPunct="1"/>
            <a:r>
              <a:rPr lang="en-US" altLang="en-US">
                <a:latin typeface="Times-Roman" charset="0"/>
              </a:rPr>
              <a:t>The one-time pad offers complete security but, in practice, has two fundamental difficulties:</a:t>
            </a:r>
            <a:r>
              <a:rPr lang="en-US" altLang="en-US">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a:latin typeface="Times-Roman" charset="0"/>
              </a:rPr>
              <a:t>There is the practical problem of making large quantities of random keys. </a:t>
            </a:r>
          </a:p>
          <a:p>
            <a:pPr marL="228600" indent="-228600" eaLnBrk="1" hangingPunct="1">
              <a:buFont typeface="Times" panose="02020603050405020304" pitchFamily="18" charset="0"/>
              <a:buNone/>
            </a:pPr>
            <a:r>
              <a:rPr lang="en-US" altLang="en-US">
                <a:latin typeface="Times-Roman" charset="0"/>
              </a:rPr>
              <a:t>2.</a:t>
            </a:r>
            <a:r>
              <a:rPr lang="en-US" altLang="en-US">
                <a:latin typeface="Helvetica" panose="020B0604020202020204" pitchFamily="34" charset="0"/>
              </a:rPr>
              <a:t> And </a:t>
            </a:r>
            <a:r>
              <a:rPr lang="en-US" altLang="en-US">
                <a:latin typeface="Times-Roman" charset="0"/>
              </a:rPr>
              <a:t>the problem of key distribution and protection, where for every message to be sent, a key of equal length is needed by both sender and receiver.</a:t>
            </a:r>
          </a:p>
          <a:p>
            <a:pPr marL="228600" indent="-228600" eaLnBrk="1" hangingPunct="1">
              <a:buFont typeface="Times" panose="02020603050405020304" pitchFamily="18" charset="0"/>
              <a:buNone/>
            </a:pPr>
            <a:r>
              <a:rPr lang="en-US" altLang="en-US">
                <a:latin typeface="Times-Roman" charset="0"/>
              </a:rPr>
              <a:t>Because of these difficulties, the one-time pad is of limited utility, and is useful primarily for low-bandwidth channels requiring very high security.</a:t>
            </a:r>
            <a:r>
              <a:rPr lang="en-US" altLang="en-US">
                <a:latin typeface="Helvetica" panose="020B0604020202020204" pitchFamily="34" charset="0"/>
              </a:rPr>
              <a:t> </a:t>
            </a:r>
            <a:endParaRPr lang="en-AU" altLang="en-US">
              <a:latin typeface="Helvetica"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855CA5E-6E5A-4989-AFD7-E905A7D2DE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1C54E80-E666-48CB-B602-1B6F0C0E4920}" type="slidenum">
              <a:rPr lang="en-AU" altLang="en-US"/>
              <a:pPr>
                <a:spcBef>
                  <a:spcPct val="0"/>
                </a:spcBef>
              </a:pPr>
              <a:t>36</a:t>
            </a:fld>
            <a:endParaRPr lang="en-AU" altLang="en-US"/>
          </a:p>
        </p:txBody>
      </p:sp>
      <p:sp>
        <p:nvSpPr>
          <p:cNvPr id="58371" name="Rectangle 2">
            <a:extLst>
              <a:ext uri="{FF2B5EF4-FFF2-40B4-BE49-F238E27FC236}">
                <a16:creationId xmlns:a16="http://schemas.microsoft.com/office/drawing/2014/main" id="{AE0253DD-3386-421D-BE36-EE1243105D0A}"/>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25193275-24D7-4605-83CB-BD7758B6F7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ltLang="en-US"/>
              <a:t>form the second basic building block of ciphers. The core idea is to rearrange the order of basic units (letters/bytes/bits) without altering their actual values.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1E6A88DB-B3ED-42DA-AA41-2C66856AE2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2FB9076-569E-4B20-9C27-A5DCDB734968}" type="slidenum">
              <a:rPr lang="en-AU" altLang="en-US"/>
              <a:pPr>
                <a:spcBef>
                  <a:spcPct val="0"/>
                </a:spcBef>
              </a:pPr>
              <a:t>37</a:t>
            </a:fld>
            <a:endParaRPr lang="en-AU" altLang="en-US"/>
          </a:p>
        </p:txBody>
      </p:sp>
      <p:sp>
        <p:nvSpPr>
          <p:cNvPr id="60419" name="Rectangle 2">
            <a:extLst>
              <a:ext uri="{FF2B5EF4-FFF2-40B4-BE49-F238E27FC236}">
                <a16:creationId xmlns:a16="http://schemas.microsoft.com/office/drawing/2014/main" id="{8E7028B2-C1F7-4242-9BE6-AD29F0BC3AB0}"/>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6698FA07-4297-4AB0-8B25-14DAB95E90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Roman" charset="0"/>
              </a:rPr>
              <a:t>The simplest such cipher is the rail fence technique, in which the plaintext is written down as a sequence of diagonals and then read off as a sequence of rows.</a:t>
            </a:r>
            <a:endParaRPr lang="en-US" altLang="en-US" dirty="0"/>
          </a:p>
          <a:p>
            <a:pPr eaLnBrk="1" hangingPunct="1"/>
            <a:r>
              <a:rPr lang="en-US" altLang="en-US" dirty="0"/>
              <a:t>The example message is: </a:t>
            </a:r>
            <a:r>
              <a:rPr lang="en-AU" altLang="en-US" dirty="0"/>
              <a:t>"meet me after the toga party" with a rail fence of depth 2.</a:t>
            </a:r>
          </a:p>
          <a:p>
            <a:pPr eaLnBrk="1" hangingPunct="1"/>
            <a:r>
              <a:rPr lang="en-US" altLang="en-US" dirty="0">
                <a:latin typeface="Times-Roman" charset="0"/>
              </a:rPr>
              <a:t>This sort of thing would be trivial to cryptanalyze.</a:t>
            </a:r>
            <a:endParaRPr lang="en-AU" altLang="en-US" dirty="0">
              <a:latin typeface="Times-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D9851BC-E9F0-43FC-BB18-4318850179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21D24D-3261-4EDD-8587-930E1320016D}" type="slidenum">
              <a:rPr lang="en-AU" altLang="en-US"/>
              <a:pPr>
                <a:spcBef>
                  <a:spcPct val="0"/>
                </a:spcBef>
              </a:pPr>
              <a:t>38</a:t>
            </a:fld>
            <a:endParaRPr lang="en-AU" altLang="en-US"/>
          </a:p>
        </p:txBody>
      </p:sp>
      <p:sp>
        <p:nvSpPr>
          <p:cNvPr id="62467" name="Rectangle 2">
            <a:extLst>
              <a:ext uri="{FF2B5EF4-FFF2-40B4-BE49-F238E27FC236}">
                <a16:creationId xmlns:a16="http://schemas.microsoft.com/office/drawing/2014/main" id="{AEB60F96-0B27-4939-B404-E9BF4743D3CD}"/>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84785DF0-95E2-4839-884D-DC2EC48DB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A more complex </a:t>
            </a:r>
            <a:r>
              <a:rPr lang="en-US" altLang="en-US"/>
              <a:t>transposition</a:t>
            </a:r>
            <a:r>
              <a:rPr lang="en-US" altLang="en-US">
                <a:latin typeface="Times-Roman" charset="0"/>
              </a:rPr>
              <a:t> cipher is to write the message in a rectangle, row by row, and read the message off shuffling the order of the columns in each row.</a:t>
            </a:r>
          </a:p>
          <a:p>
            <a:pPr eaLnBrk="1" hangingPunct="1"/>
            <a:r>
              <a:rPr lang="en-US" altLang="en-US">
                <a:latin typeface="Times-Roman" charset="0"/>
              </a:rPr>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Digram and trigram frequency tables can be useful.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FF9FCAA-62AA-4AE8-9ADF-BD20F51B6C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A2DB2DE-B481-4B01-9AE7-59445AE4205B}" type="slidenum">
              <a:rPr lang="en-AU" altLang="en-US"/>
              <a:pPr>
                <a:spcBef>
                  <a:spcPct val="0"/>
                </a:spcBef>
              </a:pPr>
              <a:t>12</a:t>
            </a:fld>
            <a:endParaRPr lang="en-AU" altLang="en-US"/>
          </a:p>
        </p:txBody>
      </p:sp>
      <p:sp>
        <p:nvSpPr>
          <p:cNvPr id="7171" name="Rectangle 2">
            <a:extLst>
              <a:ext uri="{FF2B5EF4-FFF2-40B4-BE49-F238E27FC236}">
                <a16:creationId xmlns:a16="http://schemas.microsoft.com/office/drawing/2014/main" id="{5AF71C0D-A02B-48FE-961E-9FC32D50B121}"/>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52E356C-30EB-447F-89EE-C764C00CE8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Symmetric encryption, also referred to as conventional encryption or single-key encryption, was the only type of encryption in use prior to the development of public-key encryption in the 1970s. It remains by far the most widely used of the two types of encryption. </a:t>
            </a:r>
            <a:r>
              <a:rPr lang="en-AU" altLang="en-US" i="1"/>
              <a:t>All traditional schemes are </a:t>
            </a:r>
            <a:r>
              <a:rPr lang="en-AU" altLang="en-US" b="1" i="1"/>
              <a:t>symmetric</a:t>
            </a:r>
            <a:r>
              <a:rPr lang="en-AU" altLang="en-US" i="1"/>
              <a:t> / </a:t>
            </a:r>
            <a:r>
              <a:rPr lang="en-AU" altLang="en-US" b="1" i="1"/>
              <a:t>single key</a:t>
            </a:r>
            <a:r>
              <a:rPr lang="en-AU" altLang="en-US" i="1"/>
              <a:t> / </a:t>
            </a:r>
            <a:r>
              <a:rPr lang="en-AU" altLang="en-US" b="1" i="1"/>
              <a:t>private-key</a:t>
            </a:r>
            <a:r>
              <a:rPr lang="en-AU" altLang="en-US" i="1"/>
              <a:t> encryption algorithms, with a </a:t>
            </a:r>
            <a:r>
              <a:rPr lang="en-AU" altLang="en-US" b="1" i="1"/>
              <a:t>single key</a:t>
            </a:r>
            <a:r>
              <a:rPr lang="en-AU" altLang="en-US" i="1"/>
              <a:t>, used for both encryption and decryption. Since both sender and receiver are equivalent, either can encrypt or decrypt messages using that common key.</a:t>
            </a:r>
            <a:r>
              <a:rPr lang="en-AU" altLang="en-U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9A585FC3-37F4-4AF7-9C1A-BEFE824C6E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5C35CE8-9F01-48AC-96C3-9467B98E3FE0}" type="slidenum">
              <a:rPr lang="en-AU" altLang="en-US"/>
              <a:pPr>
                <a:spcBef>
                  <a:spcPct val="0"/>
                </a:spcBef>
              </a:pPr>
              <a:t>39</a:t>
            </a:fld>
            <a:endParaRPr lang="en-AU" altLang="en-US"/>
          </a:p>
        </p:txBody>
      </p:sp>
      <p:sp>
        <p:nvSpPr>
          <p:cNvPr id="64515" name="Rectangle 2">
            <a:extLst>
              <a:ext uri="{FF2B5EF4-FFF2-40B4-BE49-F238E27FC236}">
                <a16:creationId xmlns:a16="http://schemas.microsoft.com/office/drawing/2014/main" id="{D978B71E-FEE2-4587-B16A-23C5CE2D1CC8}"/>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B493212-F8DA-4BD7-A947-043AD489F4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810081"/>
                </a:solidFill>
                <a:latin typeface="Times-Roman" charset="0"/>
              </a:rPr>
              <a:t>Have seen that ciphers based on just substitutions or transpositions are not secure, and can be attacked because they do not sufficient obscure the underlying language structure</a:t>
            </a:r>
          </a:p>
          <a:p>
            <a:pPr eaLnBrk="1" hangingPunct="1"/>
            <a:r>
              <a:rPr lang="en-US" altLang="en-US">
                <a:solidFill>
                  <a:srgbClr val="810081"/>
                </a:solidFill>
                <a:latin typeface="Times-Roman" charset="0"/>
              </a:rPr>
              <a:t>So consider using several ciphers in succession to make harder.</a:t>
            </a:r>
          </a:p>
          <a:p>
            <a:pPr eaLnBrk="1" hangingPunct="1"/>
            <a:r>
              <a:rPr lang="en-US" altLang="en-US">
                <a:solidFill>
                  <a:srgbClr val="810081"/>
                </a:solidFill>
                <a:latin typeface="Times-Roman" charset="0"/>
              </a:rPr>
              <a:t>A substitution followed by a transposition is known as a Product Cipher, and makes a new much more secure cipher, and forms the bridge to modern ciphers.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C9A81D75-3726-4BA9-ACE2-DDF1D3E951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20363D3-7D7E-4A31-AAB2-D218CE4E481C}" type="slidenum">
              <a:rPr lang="en-AU" altLang="en-US"/>
              <a:pPr>
                <a:spcBef>
                  <a:spcPct val="0"/>
                </a:spcBef>
              </a:pPr>
              <a:t>40</a:t>
            </a:fld>
            <a:endParaRPr lang="en-AU" altLang="en-US"/>
          </a:p>
        </p:txBody>
      </p:sp>
      <p:sp>
        <p:nvSpPr>
          <p:cNvPr id="66563" name="Rectangle 2">
            <a:extLst>
              <a:ext uri="{FF2B5EF4-FFF2-40B4-BE49-F238E27FC236}">
                <a16:creationId xmlns:a16="http://schemas.microsoft.com/office/drawing/2014/main" id="{F6795121-A259-4055-9EE0-2114EA1B864E}"/>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55A38EC-06C0-4A0E-99B4-184FBD580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810081"/>
                </a:solidFill>
                <a:latin typeface="Times-Roman" charset="0"/>
              </a:rPr>
              <a:t>The next major advance in ciphers required use of mechanical cipher machines which enabled to use of complex varying substitutions.</a:t>
            </a:r>
          </a:p>
          <a:p>
            <a:pPr eaLnBrk="1" hangingPunct="1"/>
            <a:r>
              <a:rPr lang="en-US" altLang="en-US">
                <a:latin typeface="Times-Roman" charset="0"/>
              </a:rPr>
              <a:t>A rotor machine consists of a set of independently rotating cylinders through which electrical pulses can flow. Each cylinder has 26 input pins and 26 output pins, with internal wiring that connects each input pin to a unique output pin. If we associate each input and output pin with a letter of the alphabet, then a single cylinder defines a monoalphabetic substitution. After each input key is depressed, the cylinder rotates one position, so that the internal connections are shifted accordingly. The power of the rotor machine is in the use of multiple cylinders, in which the output pins of one cylinder are connected to the input pins of the next, and with the cylinders rotating like an “odometer”, leading to a very large number of substitution alphabets being used, eg </a:t>
            </a:r>
            <a:r>
              <a:rPr lang="en-US" altLang="en-US"/>
              <a:t>with 3 cylinders have 26</a:t>
            </a:r>
            <a:r>
              <a:rPr lang="en-US" altLang="en-US" baseline="30000"/>
              <a:t>3</a:t>
            </a:r>
            <a:r>
              <a:rPr lang="en-US" altLang="en-US"/>
              <a:t>=17576 alphabets used.</a:t>
            </a:r>
            <a:endParaRPr lang="en-US" altLang="en-US">
              <a:solidFill>
                <a:srgbClr val="810081"/>
              </a:solidFill>
              <a:latin typeface="Times-Roman" charset="0"/>
            </a:endParaRPr>
          </a:p>
          <a:p>
            <a:pPr eaLnBrk="1" hangingPunct="1"/>
            <a:r>
              <a:rPr lang="en-US" altLang="en-US">
                <a:solidFill>
                  <a:srgbClr val="810081"/>
                </a:solidFill>
                <a:latin typeface="Times-Roman" charset="0"/>
              </a:rPr>
              <a:t>They were extensively used in world war 2, and the history of their use and analysis is one of the great stories from WW2.</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879F8847-D7C9-4195-ADE2-3CE645E6AC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95E1EF4-01D3-4FE3-8B72-E3D37D22E687}" type="slidenum">
              <a:rPr lang="en-AU" altLang="en-US"/>
              <a:pPr>
                <a:spcBef>
                  <a:spcPct val="0"/>
                </a:spcBef>
              </a:pPr>
              <a:t>41</a:t>
            </a:fld>
            <a:endParaRPr lang="en-AU" altLang="en-US"/>
          </a:p>
        </p:txBody>
      </p:sp>
      <p:sp>
        <p:nvSpPr>
          <p:cNvPr id="68611" name="Rectangle 2">
            <a:extLst>
              <a:ext uri="{FF2B5EF4-FFF2-40B4-BE49-F238E27FC236}">
                <a16:creationId xmlns:a16="http://schemas.microsoft.com/office/drawing/2014/main" id="{59DD0AC1-F284-4FBA-805F-B4832AD37421}"/>
              </a:ext>
            </a:extLst>
          </p:cNvPr>
          <p:cNvSpPr>
            <a:spLocks noGrp="1" noRot="1" noChangeAspect="1" noChangeArrowheads="1" noTextEdit="1"/>
          </p:cNvSpPr>
          <p:nvPr>
            <p:ph type="sldImg"/>
          </p:nvPr>
        </p:nvSpPr>
        <p:spPr>
          <a:solidFill>
            <a:srgbClr val="FFFFFF"/>
          </a:solidFill>
          <a:ln/>
        </p:spPr>
      </p:sp>
      <p:sp>
        <p:nvSpPr>
          <p:cNvPr id="68612" name="Rectangle 3">
            <a:extLst>
              <a:ext uri="{FF2B5EF4-FFF2-40B4-BE49-F238E27FC236}">
                <a16:creationId xmlns:a16="http://schemas.microsoft.com/office/drawing/2014/main" id="{8C90EA66-E736-484A-BF72-4B8F8DD3E299}"/>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solidFill>
                  <a:srgbClr val="810081"/>
                </a:solidFill>
                <a:latin typeface="Times-Roman" charset="0"/>
              </a:rPr>
              <a:t>This photo of an Allied </a:t>
            </a:r>
            <a:r>
              <a:rPr lang="en-US" altLang="en-US" i="1">
                <a:solidFill>
                  <a:srgbClr val="0000FF"/>
                </a:solidFill>
                <a:latin typeface="Times-Italic" charset="0"/>
              </a:rPr>
              <a:t>Hagelin machine was taken by Lawrie Brown at Eurocrypt'93 in Norway</a:t>
            </a:r>
            <a:r>
              <a:rPr lang="en-US" altLang="en-US">
                <a:solidFill>
                  <a:srgbClr val="810081"/>
                </a:solidFill>
                <a:latin typeface="Times-Roman" charset="0"/>
              </a:rPr>
              <a:t>. Note pen for scale, and the rotating cipher wheels near the front.</a:t>
            </a:r>
          </a:p>
        </p:txBody>
      </p:sp>
    </p:spTree>
    <p:extLst>
      <p:ext uri="{BB962C8B-B14F-4D97-AF65-F5344CB8AC3E}">
        <p14:creationId xmlns:p14="http://schemas.microsoft.com/office/powerpoint/2010/main" val="584098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48135C1-C9D3-43AB-9487-49A900A72A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6F9BB2-A502-4EA1-99E7-8E53FFA1C9A3}" type="slidenum">
              <a:rPr lang="en-AU" altLang="en-US"/>
              <a:pPr>
                <a:spcBef>
                  <a:spcPct val="0"/>
                </a:spcBef>
              </a:pPr>
              <a:t>42</a:t>
            </a:fld>
            <a:endParaRPr lang="en-AU" altLang="en-US"/>
          </a:p>
        </p:txBody>
      </p:sp>
      <p:sp>
        <p:nvSpPr>
          <p:cNvPr id="70659" name="Rectangle 2">
            <a:extLst>
              <a:ext uri="{FF2B5EF4-FFF2-40B4-BE49-F238E27FC236}">
                <a16:creationId xmlns:a16="http://schemas.microsoft.com/office/drawing/2014/main" id="{E19E1991-B581-48A8-A8BE-BACF616CF1D6}"/>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833C260E-17E1-425D-846E-8E9BF5D659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t>Steganography is </a:t>
            </a:r>
            <a:r>
              <a:rPr lang="en-US" altLang="en-US" dirty="0"/>
              <a:t>an alternative to encryption which hides the very existence of a message by some means. There are a large range of techniques for doing this.</a:t>
            </a:r>
          </a:p>
          <a:p>
            <a:pPr eaLnBrk="1" hangingPunct="1"/>
            <a:r>
              <a:rPr lang="en-US" altLang="en-US" dirty="0">
                <a:latin typeface="Times-Roman" charset="0"/>
              </a:rPr>
              <a:t>Steganography has a number of drawbacks when compared to encryption. It requires a lot of overhead to hide a relatively few bits of information.</a:t>
            </a:r>
          </a:p>
          <a:p>
            <a:pPr eaLnBrk="1" hangingPunct="1"/>
            <a:r>
              <a:rPr lang="en-US" altLang="en-US" dirty="0">
                <a:latin typeface="Times-Roman" charset="0"/>
              </a:rPr>
              <a:t>Also, once the system is discovered, it becomes virtually worthless, although a message can be first encrypted and then hidden using steganography. </a:t>
            </a:r>
          </a:p>
          <a:p>
            <a:pPr eaLnBrk="1" hangingPunct="1"/>
            <a:endParaRPr lang="en-US" altLang="en-US" dirty="0">
              <a:latin typeface="Times-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4FD39E2-8723-4BD1-AAD5-091C8CCF54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ECB1040-868D-4F74-87F0-21ECADB080CF}" type="slidenum">
              <a:rPr lang="en-AU" altLang="en-US"/>
              <a:pPr>
                <a:spcBef>
                  <a:spcPct val="0"/>
                </a:spcBef>
              </a:pPr>
              <a:t>43</a:t>
            </a:fld>
            <a:endParaRPr lang="en-AU" altLang="en-US"/>
          </a:p>
        </p:txBody>
      </p:sp>
      <p:sp>
        <p:nvSpPr>
          <p:cNvPr id="72707" name="Rectangle 2">
            <a:extLst>
              <a:ext uri="{FF2B5EF4-FFF2-40B4-BE49-F238E27FC236}">
                <a16:creationId xmlns:a16="http://schemas.microsoft.com/office/drawing/2014/main" id="{4E74F829-F7A1-478F-824A-20EC6CAE098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661AD77-F644-4DC0-9963-65F0E2DE5B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Chapter 2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9667F53E-D4C1-4B76-A116-399537528D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2F5E28-B3AA-4224-99DE-99D863E54D6C}" type="slidenum">
              <a:rPr lang="en-AU" altLang="en-US"/>
              <a:pPr>
                <a:spcBef>
                  <a:spcPct val="0"/>
                </a:spcBef>
              </a:pPr>
              <a:t>13</a:t>
            </a:fld>
            <a:endParaRPr lang="en-AU" altLang="en-US"/>
          </a:p>
        </p:txBody>
      </p:sp>
      <p:sp>
        <p:nvSpPr>
          <p:cNvPr id="9219" name="Rectangle 2">
            <a:extLst>
              <a:ext uri="{FF2B5EF4-FFF2-40B4-BE49-F238E27FC236}">
                <a16:creationId xmlns:a16="http://schemas.microsoft.com/office/drawing/2014/main" id="{FEA4C56A-9DE6-4BB7-B3A0-A2D91698077E}"/>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3B8EAFE-E1B9-461B-A3A6-F134CD5696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t>Briefly review some terminology used throughout the course.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B6CC863C-7EEA-4547-AEA7-A2A7098CD6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E212A2D-EFAA-4BA4-8518-E447A1562B23}" type="slidenum">
              <a:rPr lang="en-AU" altLang="en-US"/>
              <a:pPr>
                <a:spcBef>
                  <a:spcPct val="0"/>
                </a:spcBef>
              </a:pPr>
              <a:t>14</a:t>
            </a:fld>
            <a:endParaRPr lang="en-AU" altLang="en-US"/>
          </a:p>
        </p:txBody>
      </p:sp>
      <p:sp>
        <p:nvSpPr>
          <p:cNvPr id="11267" name="Rectangle 2">
            <a:extLst>
              <a:ext uri="{FF2B5EF4-FFF2-40B4-BE49-F238E27FC236}">
                <a16:creationId xmlns:a16="http://schemas.microsoft.com/office/drawing/2014/main" id="{3A1D07E6-BBF5-4DD5-A2F1-E8835CB5AA60}"/>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1E04B4C-08E4-46E8-B2B6-FDE623CA4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Detail the five ingredients of the symmetric cipher model, shown in Stallings Figure 2.1:</a:t>
            </a:r>
          </a:p>
          <a:p>
            <a:pPr eaLnBrk="1" hangingPunct="1">
              <a:buFontTx/>
              <a:buChar char="-"/>
            </a:pPr>
            <a:r>
              <a:rPr lang="en-US" altLang="en-US"/>
              <a:t>plaintext - original message</a:t>
            </a:r>
          </a:p>
          <a:p>
            <a:pPr eaLnBrk="1" hangingPunct="1">
              <a:buFontTx/>
              <a:buChar char="-"/>
            </a:pPr>
            <a:r>
              <a:rPr lang="en-US" altLang="en-US"/>
              <a:t>encryption algorithm – performs substitutions/transformations on plaintext</a:t>
            </a:r>
          </a:p>
          <a:p>
            <a:pPr eaLnBrk="1" hangingPunct="1">
              <a:buFontTx/>
              <a:buChar char="-"/>
            </a:pPr>
            <a:r>
              <a:rPr lang="en-US" altLang="en-US"/>
              <a:t>secret key – control exact substitutions/transformations used in encryption algorithm</a:t>
            </a:r>
          </a:p>
          <a:p>
            <a:pPr eaLnBrk="1" hangingPunct="1">
              <a:buFontTx/>
              <a:buChar char="-"/>
            </a:pPr>
            <a:r>
              <a:rPr lang="en-US" altLang="en-US"/>
              <a:t>ciphertext - scrambled message</a:t>
            </a:r>
          </a:p>
          <a:p>
            <a:pPr eaLnBrk="1" hangingPunct="1">
              <a:buFontTx/>
              <a:buChar char="-"/>
            </a:pPr>
            <a:r>
              <a:rPr lang="en-US" altLang="en-US"/>
              <a:t>decryption algorithm – inverse of encryption algorithm</a:t>
            </a:r>
            <a:endParaRPr lang="en-AU"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659FDA4-7086-4C8A-B0AB-B23C7A5A2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383E49-4ED9-4D4A-8907-BD4BD8CF2B2C}" type="slidenum">
              <a:rPr lang="en-AU" altLang="en-US"/>
              <a:pPr>
                <a:spcBef>
                  <a:spcPct val="0"/>
                </a:spcBef>
              </a:pPr>
              <a:t>15</a:t>
            </a:fld>
            <a:endParaRPr lang="en-AU" altLang="en-US"/>
          </a:p>
        </p:txBody>
      </p:sp>
      <p:sp>
        <p:nvSpPr>
          <p:cNvPr id="13315" name="Rectangle 2">
            <a:extLst>
              <a:ext uri="{FF2B5EF4-FFF2-40B4-BE49-F238E27FC236}">
                <a16:creationId xmlns:a16="http://schemas.microsoft.com/office/drawing/2014/main" id="{5F78DD2F-8321-4439-977B-6CF497BC8C27}"/>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89344DDC-093D-4809-8BA2-4607C486F5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We assume that it is impractical to decrypt a message on the basis of the cipher- text plus knowledge of the encryption/decryption algorithm, and do not need to keep the algorithm secret; rather we only need to keep the key secret. This feature of symmetric encryption is what makes it feasible for widespread use.</a:t>
            </a:r>
            <a:r>
              <a:rPr lang="en-US" altLang="en-US"/>
              <a:t> It allows easy distribution of s/w and h/w implementations.</a:t>
            </a:r>
          </a:p>
          <a:p>
            <a:pPr eaLnBrk="1" hangingPunct="1"/>
            <a:r>
              <a:rPr lang="en-US" altLang="en-US"/>
              <a:t>Can </a:t>
            </a:r>
            <a:r>
              <a:rPr lang="en-US" altLang="en-US">
                <a:latin typeface="Times-Roman" charset="0"/>
              </a:rPr>
              <a:t>take a closer look at the essential elements of a symmetric encryption scheme: mathematically it can be considered a pair of functions with: </a:t>
            </a:r>
            <a:r>
              <a:rPr lang="en-US" altLang="en-US"/>
              <a:t>plaintext X, ciphertext Y, key K, encryption algorithm E</a:t>
            </a:r>
            <a:r>
              <a:rPr lang="en-US" altLang="en-US" baseline="-25000"/>
              <a:t>K</a:t>
            </a:r>
            <a:r>
              <a:rPr lang="en-US" altLang="en-US"/>
              <a:t>, decryption algorithm D</a:t>
            </a:r>
            <a:r>
              <a:rPr lang="en-US" altLang="en-US" baseline="-25000"/>
              <a:t>K</a:t>
            </a:r>
            <a:r>
              <a:rPr lang="en-US" altLang="en-US"/>
              <a:t>.</a:t>
            </a:r>
          </a:p>
          <a:p>
            <a:pPr eaLnBrk="1" hangingPunct="1"/>
            <a:endParaRPr lang="en-AU"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1C32F842-A58B-44A8-BDF7-31D467CE88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520782F-246A-432B-9E36-2B89636B9345}" type="slidenum">
              <a:rPr lang="en-AU" altLang="en-US"/>
              <a:pPr>
                <a:spcBef>
                  <a:spcPct val="0"/>
                </a:spcBef>
              </a:pPr>
              <a:t>16</a:t>
            </a:fld>
            <a:endParaRPr lang="en-AU" altLang="en-US"/>
          </a:p>
        </p:txBody>
      </p:sp>
      <p:sp>
        <p:nvSpPr>
          <p:cNvPr id="15363" name="Rectangle 1026">
            <a:extLst>
              <a:ext uri="{FF2B5EF4-FFF2-40B4-BE49-F238E27FC236}">
                <a16:creationId xmlns:a16="http://schemas.microsoft.com/office/drawing/2014/main" id="{443945A9-CD5E-4AF1-AC5D-C075AC927E7E}"/>
              </a:ext>
            </a:extLst>
          </p:cNvPr>
          <p:cNvSpPr>
            <a:spLocks noGrp="1" noRot="1" noChangeAspect="1" noChangeArrowheads="1" noTextEdit="1"/>
          </p:cNvSpPr>
          <p:nvPr>
            <p:ph type="sldImg"/>
          </p:nvPr>
        </p:nvSpPr>
        <p:spPr>
          <a:ln/>
        </p:spPr>
      </p:sp>
      <p:sp>
        <p:nvSpPr>
          <p:cNvPr id="15364" name="Rectangle 1027">
            <a:extLst>
              <a:ext uri="{FF2B5EF4-FFF2-40B4-BE49-F238E27FC236}">
                <a16:creationId xmlns:a16="http://schemas.microsoft.com/office/drawing/2014/main" id="{F3383DF2-B565-4AF5-9280-ECA6FD8ABD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Cryptographic systems can be characterized along these three independent dimensions.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A8376B98-ACAD-4AE5-A2CE-54DF14D335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974790-92AD-411C-8C30-A23168D6DD9C}" type="slidenum">
              <a:rPr lang="en-AU" altLang="en-US"/>
              <a:pPr>
                <a:spcBef>
                  <a:spcPct val="0"/>
                </a:spcBef>
              </a:pPr>
              <a:t>17</a:t>
            </a:fld>
            <a:endParaRPr lang="en-AU" altLang="en-US"/>
          </a:p>
        </p:txBody>
      </p:sp>
      <p:sp>
        <p:nvSpPr>
          <p:cNvPr id="17411" name="Rectangle 1026">
            <a:extLst>
              <a:ext uri="{FF2B5EF4-FFF2-40B4-BE49-F238E27FC236}">
                <a16:creationId xmlns:a16="http://schemas.microsoft.com/office/drawing/2014/main" id="{933D0733-CF2F-4FA9-A45A-3C2AE7A537B6}"/>
              </a:ext>
            </a:extLst>
          </p:cNvPr>
          <p:cNvSpPr>
            <a:spLocks noGrp="1" noRot="1" noChangeAspect="1" noChangeArrowheads="1" noTextEdit="1"/>
          </p:cNvSpPr>
          <p:nvPr>
            <p:ph type="sldImg"/>
          </p:nvPr>
        </p:nvSpPr>
        <p:spPr>
          <a:ln/>
        </p:spPr>
      </p:sp>
      <p:sp>
        <p:nvSpPr>
          <p:cNvPr id="17412" name="Rectangle 1027">
            <a:extLst>
              <a:ext uri="{FF2B5EF4-FFF2-40B4-BE49-F238E27FC236}">
                <a16:creationId xmlns:a16="http://schemas.microsoft.com/office/drawing/2014/main" id="{40586374-39DF-4BEA-B0FA-6C88D4B02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Roman" charset="0"/>
              </a:rPr>
              <a:t>Typically objective is to recover the key in use rather then simply to recover the plaintext of a single ciphertext.</a:t>
            </a:r>
          </a:p>
          <a:p>
            <a:pPr eaLnBrk="1" hangingPunct="1"/>
            <a:r>
              <a:rPr lang="en-US" altLang="en-US" dirty="0">
                <a:latin typeface="Times-Roman" charset="0"/>
              </a:rPr>
              <a:t>There are two general approaches:</a:t>
            </a:r>
          </a:p>
          <a:p>
            <a:pPr eaLnBrk="1" hangingPunct="1">
              <a:buFontTx/>
              <a:buChar char="•"/>
            </a:pPr>
            <a:r>
              <a:rPr lang="en-US" altLang="en-US" dirty="0">
                <a:latin typeface="Times-Roman" charset="0"/>
              </a:rPr>
              <a:t>Cryptanalytic attacks rely on the nature of the algorithm plus perhaps some knowledge of the general characteristics of the plaintext or even some sample plaintext-ciphertext pairs.</a:t>
            </a:r>
          </a:p>
          <a:p>
            <a:pPr eaLnBrk="1" hangingPunct="1">
              <a:buFontTx/>
              <a:buChar char="•"/>
            </a:pPr>
            <a:r>
              <a:rPr lang="en-US" altLang="en-US" dirty="0">
                <a:latin typeface="Times-Roman" charset="0"/>
              </a:rPr>
              <a:t>Brute-force attacks</a:t>
            </a:r>
            <a:r>
              <a:rPr lang="en-US" altLang="en-US" dirty="0">
                <a:latin typeface="Helvetica" panose="020B0604020202020204" pitchFamily="34" charset="0"/>
              </a:rPr>
              <a:t> </a:t>
            </a:r>
            <a:r>
              <a:rPr lang="en-US" altLang="en-US" dirty="0">
                <a:latin typeface="Times-Roman" charset="0"/>
              </a:rPr>
              <a:t>try every possible key on a piece of ciphertext until an intelligible translation into plaintext is obtained. On </a:t>
            </a:r>
            <a:r>
              <a:rPr lang="en-US" altLang="en-US" dirty="0" err="1">
                <a:latin typeface="Times-Roman" charset="0"/>
              </a:rPr>
              <a:t>average,half</a:t>
            </a:r>
            <a:r>
              <a:rPr lang="en-US" altLang="en-US" dirty="0">
                <a:latin typeface="Times-Roman" charset="0"/>
              </a:rPr>
              <a:t> of all possible keys must be tried to achieve success.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1180F5B4-6597-4117-BFD3-67BF64C4DC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60B24D-5337-42CE-ADF2-C2113C5DBD2D}" type="slidenum">
              <a:rPr lang="en-AU" altLang="en-US"/>
              <a:pPr>
                <a:spcBef>
                  <a:spcPct val="0"/>
                </a:spcBef>
              </a:pPr>
              <a:t>18</a:t>
            </a:fld>
            <a:endParaRPr lang="en-AU" altLang="en-US"/>
          </a:p>
        </p:txBody>
      </p:sp>
      <p:sp>
        <p:nvSpPr>
          <p:cNvPr id="19459" name="Rectangle 1026">
            <a:extLst>
              <a:ext uri="{FF2B5EF4-FFF2-40B4-BE49-F238E27FC236}">
                <a16:creationId xmlns:a16="http://schemas.microsoft.com/office/drawing/2014/main" id="{89C6702B-1055-4E31-91DE-6FC51427D52D}"/>
              </a:ext>
            </a:extLst>
          </p:cNvPr>
          <p:cNvSpPr>
            <a:spLocks noGrp="1" noRot="1" noChangeAspect="1" noChangeArrowheads="1" noTextEdit="1"/>
          </p:cNvSpPr>
          <p:nvPr>
            <p:ph type="sldImg"/>
          </p:nvPr>
        </p:nvSpPr>
        <p:spPr>
          <a:ln/>
        </p:spPr>
      </p:sp>
      <p:sp>
        <p:nvSpPr>
          <p:cNvPr id="19460" name="Rectangle 1027">
            <a:extLst>
              <a:ext uri="{FF2B5EF4-FFF2-40B4-BE49-F238E27FC236}">
                <a16:creationId xmlns:a16="http://schemas.microsoft.com/office/drawing/2014/main" id="{479236B5-88D6-4112-84E2-345DCAE62D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Roman" charset="0"/>
              </a:rPr>
              <a:t>Stallings Table 2.1 summarizes the various types of cryptanalytic attacks, based on the amount of information known to the cryptanalyst, from least to most. The most difficult problem is presented when all that is available is the ciphertext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8B0122FC-802C-4283-BF40-B933802F7206}"/>
              </a:ext>
            </a:extLst>
          </p:cNvPr>
          <p:cNvGrpSpPr>
            <a:grpSpLocks/>
          </p:cNvGrpSpPr>
          <p:nvPr/>
        </p:nvGrpSpPr>
        <p:grpSpPr bwMode="auto">
          <a:xfrm>
            <a:off x="3175" y="4267200"/>
            <a:ext cx="9140825" cy="2590800"/>
            <a:chOff x="2" y="2688"/>
            <a:chExt cx="5758" cy="1632"/>
          </a:xfrm>
        </p:grpSpPr>
        <p:sp>
          <p:nvSpPr>
            <p:cNvPr id="5" name="Freeform 3">
              <a:extLst>
                <a:ext uri="{FF2B5EF4-FFF2-40B4-BE49-F238E27FC236}">
                  <a16:creationId xmlns:a16="http://schemas.microsoft.com/office/drawing/2014/main" id="{5E10560C-25CB-4520-8050-E11C103A267B}"/>
                </a:ext>
              </a:extLst>
            </p:cNvPr>
            <p:cNvSpPr>
              <a:spLocks/>
            </p:cNvSpPr>
            <p:nvPr/>
          </p:nvSpPr>
          <p:spPr bwMode="hidden">
            <a:xfrm>
              <a:off x="2" y="2688"/>
              <a:ext cx="5758" cy="1632"/>
            </a:xfrm>
            <a:custGeom>
              <a:avLst/>
              <a:gdLst>
                <a:gd name="T0" fmla="*/ 5758 w 5740"/>
                <a:gd name="T1" fmla="*/ 1632 h 4316"/>
                <a:gd name="T2" fmla="*/ 0 w 5740"/>
                <a:gd name="T3" fmla="*/ 1632 h 4316"/>
                <a:gd name="T4" fmla="*/ 0 w 5740"/>
                <a:gd name="T5" fmla="*/ 0 h 4316"/>
                <a:gd name="T6" fmla="*/ 5758 w 5740"/>
                <a:gd name="T7" fmla="*/ 0 h 4316"/>
                <a:gd name="T8" fmla="*/ 5758 w 5740"/>
                <a:gd name="T9" fmla="*/ 1632 h 4316"/>
                <a:gd name="T10" fmla="*/ 5758 w 5740"/>
                <a:gd name="T11" fmla="*/ 1632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6" name="Group 4">
              <a:extLst>
                <a:ext uri="{FF2B5EF4-FFF2-40B4-BE49-F238E27FC236}">
                  <a16:creationId xmlns:a16="http://schemas.microsoft.com/office/drawing/2014/main" id="{86C3DADE-B6EC-4D48-AF4D-71F3C05BC1D1}"/>
                </a:ext>
              </a:extLst>
            </p:cNvPr>
            <p:cNvGrpSpPr>
              <a:grpSpLocks/>
            </p:cNvGrpSpPr>
            <p:nvPr/>
          </p:nvGrpSpPr>
          <p:grpSpPr bwMode="auto">
            <a:xfrm>
              <a:off x="1776" y="3024"/>
              <a:ext cx="3929" cy="1290"/>
              <a:chOff x="1776" y="3024"/>
              <a:chExt cx="3929" cy="1290"/>
            </a:xfrm>
          </p:grpSpPr>
          <p:grpSp>
            <p:nvGrpSpPr>
              <p:cNvPr id="7" name="Group 5">
                <a:extLst>
                  <a:ext uri="{FF2B5EF4-FFF2-40B4-BE49-F238E27FC236}">
                    <a16:creationId xmlns:a16="http://schemas.microsoft.com/office/drawing/2014/main" id="{5122FEDC-A10E-433D-ABCA-13C4088ABD98}"/>
                  </a:ext>
                </a:extLst>
              </p:cNvPr>
              <p:cNvGrpSpPr>
                <a:grpSpLocks/>
              </p:cNvGrpSpPr>
              <p:nvPr/>
            </p:nvGrpSpPr>
            <p:grpSpPr bwMode="auto">
              <a:xfrm>
                <a:off x="2268" y="3934"/>
                <a:ext cx="638" cy="377"/>
                <a:chOff x="2268" y="3934"/>
                <a:chExt cx="638" cy="377"/>
              </a:xfrm>
            </p:grpSpPr>
            <p:sp>
              <p:nvSpPr>
                <p:cNvPr id="60" name="Oval 6">
                  <a:extLst>
                    <a:ext uri="{FF2B5EF4-FFF2-40B4-BE49-F238E27FC236}">
                      <a16:creationId xmlns:a16="http://schemas.microsoft.com/office/drawing/2014/main" id="{57C2011A-2922-49C2-8633-0BE4BD5010CA}"/>
                    </a:ext>
                  </a:extLst>
                </p:cNvPr>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eaLnBrk="1" hangingPunct="1">
                    <a:defRPr/>
                  </a:pPr>
                  <a:endParaRPr lang="th-TH"/>
                </a:p>
              </p:txBody>
            </p:sp>
            <p:sp>
              <p:nvSpPr>
                <p:cNvPr id="61" name="Oval 7">
                  <a:extLst>
                    <a:ext uri="{FF2B5EF4-FFF2-40B4-BE49-F238E27FC236}">
                      <a16:creationId xmlns:a16="http://schemas.microsoft.com/office/drawing/2014/main" id="{5E77A976-0C2E-46F9-BA08-60658A22EC9B}"/>
                    </a:ext>
                  </a:extLst>
                </p:cNvPr>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eaLnBrk="1" hangingPunct="1">
                    <a:defRPr/>
                  </a:pPr>
                  <a:endParaRPr lang="th-TH"/>
                </a:p>
              </p:txBody>
            </p:sp>
            <p:sp>
              <p:nvSpPr>
                <p:cNvPr id="62" name="Oval 8">
                  <a:extLst>
                    <a:ext uri="{FF2B5EF4-FFF2-40B4-BE49-F238E27FC236}">
                      <a16:creationId xmlns:a16="http://schemas.microsoft.com/office/drawing/2014/main" id="{354AD4E8-C8FE-4E2C-96E8-0CBCAE67C2BD}"/>
                    </a:ext>
                  </a:extLst>
                </p:cNvPr>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eaLnBrk="1" hangingPunct="1">
                    <a:defRPr/>
                  </a:pPr>
                  <a:endParaRPr lang="th-TH"/>
                </a:p>
              </p:txBody>
            </p:sp>
            <p:sp>
              <p:nvSpPr>
                <p:cNvPr id="63" name="Oval 9">
                  <a:extLst>
                    <a:ext uri="{FF2B5EF4-FFF2-40B4-BE49-F238E27FC236}">
                      <a16:creationId xmlns:a16="http://schemas.microsoft.com/office/drawing/2014/main" id="{3E967A2C-4A44-4770-AD07-156454E69BE5}"/>
                    </a:ext>
                  </a:extLst>
                </p:cNvPr>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64" name="Oval 10">
                  <a:extLst>
                    <a:ext uri="{FF2B5EF4-FFF2-40B4-BE49-F238E27FC236}">
                      <a16:creationId xmlns:a16="http://schemas.microsoft.com/office/drawing/2014/main" id="{19D418C4-2047-47E8-BDE4-6DBE60FA421E}"/>
                    </a:ext>
                  </a:extLst>
                </p:cNvPr>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65" name="Oval 11">
                  <a:extLst>
                    <a:ext uri="{FF2B5EF4-FFF2-40B4-BE49-F238E27FC236}">
                      <a16:creationId xmlns:a16="http://schemas.microsoft.com/office/drawing/2014/main" id="{A6AA3ED6-4700-4531-915A-8D3BB3DE3D6F}"/>
                    </a:ext>
                  </a:extLst>
                </p:cNvPr>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66" name="Oval 12">
                  <a:extLst>
                    <a:ext uri="{FF2B5EF4-FFF2-40B4-BE49-F238E27FC236}">
                      <a16:creationId xmlns:a16="http://schemas.microsoft.com/office/drawing/2014/main" id="{0B231341-62AA-4A0D-BE69-A16368D617B6}"/>
                    </a:ext>
                  </a:extLst>
                </p:cNvPr>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eaLnBrk="1" hangingPunct="1">
                    <a:defRPr/>
                  </a:pPr>
                  <a:endParaRPr lang="th-TH"/>
                </a:p>
              </p:txBody>
            </p:sp>
            <p:sp>
              <p:nvSpPr>
                <p:cNvPr id="67" name="Oval 13">
                  <a:extLst>
                    <a:ext uri="{FF2B5EF4-FFF2-40B4-BE49-F238E27FC236}">
                      <a16:creationId xmlns:a16="http://schemas.microsoft.com/office/drawing/2014/main" id="{7D5B9167-5C91-4A7D-A7A2-949D6CD60A0F}"/>
                    </a:ext>
                  </a:extLst>
                </p:cNvPr>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eaLnBrk="1" hangingPunct="1">
                    <a:defRPr/>
                  </a:pPr>
                  <a:endParaRPr lang="th-TH"/>
                </a:p>
              </p:txBody>
            </p:sp>
          </p:grpSp>
          <p:sp>
            <p:nvSpPr>
              <p:cNvPr id="8" name="Oval 14">
                <a:extLst>
                  <a:ext uri="{FF2B5EF4-FFF2-40B4-BE49-F238E27FC236}">
                    <a16:creationId xmlns:a16="http://schemas.microsoft.com/office/drawing/2014/main" id="{86170A1B-CA69-4431-99C7-0F4C3C12176C}"/>
                  </a:ext>
                </a:extLst>
              </p:cNvPr>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eaLnBrk="1" hangingPunct="1">
                  <a:defRPr/>
                </a:pPr>
                <a:endParaRPr lang="th-TH"/>
              </a:p>
            </p:txBody>
          </p:sp>
          <p:sp>
            <p:nvSpPr>
              <p:cNvPr id="9" name="Oval 15">
                <a:extLst>
                  <a:ext uri="{FF2B5EF4-FFF2-40B4-BE49-F238E27FC236}">
                    <a16:creationId xmlns:a16="http://schemas.microsoft.com/office/drawing/2014/main" id="{C73CF1E8-313F-4E9A-8181-24976AFCC6AB}"/>
                  </a:ext>
                </a:extLst>
              </p:cNvPr>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0" name="Oval 16">
                <a:extLst>
                  <a:ext uri="{FF2B5EF4-FFF2-40B4-BE49-F238E27FC236}">
                    <a16:creationId xmlns:a16="http://schemas.microsoft.com/office/drawing/2014/main" id="{82A46F79-60AF-4279-BD72-53EFF9F13EDB}"/>
                  </a:ext>
                </a:extLst>
              </p:cNvPr>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1" name="Oval 17">
                <a:extLst>
                  <a:ext uri="{FF2B5EF4-FFF2-40B4-BE49-F238E27FC236}">
                    <a16:creationId xmlns:a16="http://schemas.microsoft.com/office/drawing/2014/main" id="{862DA2DE-139F-4DF2-BF0C-B41BB8BBF897}"/>
                  </a:ext>
                </a:extLst>
              </p:cNvPr>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2" name="Oval 18">
                <a:extLst>
                  <a:ext uri="{FF2B5EF4-FFF2-40B4-BE49-F238E27FC236}">
                    <a16:creationId xmlns:a16="http://schemas.microsoft.com/office/drawing/2014/main" id="{6CF2B892-8114-46BB-817C-2E2026798951}"/>
                  </a:ext>
                </a:extLst>
              </p:cNvPr>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3" name="Freeform 19">
                <a:extLst>
                  <a:ext uri="{FF2B5EF4-FFF2-40B4-BE49-F238E27FC236}">
                    <a16:creationId xmlns:a16="http://schemas.microsoft.com/office/drawing/2014/main" id="{B5FBA460-C1B4-4ED3-A15C-3685A88856CD}"/>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4" name="Freeform 20">
                <a:extLst>
                  <a:ext uri="{FF2B5EF4-FFF2-40B4-BE49-F238E27FC236}">
                    <a16:creationId xmlns:a16="http://schemas.microsoft.com/office/drawing/2014/main" id="{49B57460-0565-4772-9FD9-0AF0F18C8FB2}"/>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eaLnBrk="1" hangingPunct="1">
                  <a:defRPr/>
                </a:pPr>
                <a:endParaRPr lang="th-TH"/>
              </a:p>
            </p:txBody>
          </p:sp>
          <p:sp>
            <p:nvSpPr>
              <p:cNvPr id="15" name="Freeform 21">
                <a:extLst>
                  <a:ext uri="{FF2B5EF4-FFF2-40B4-BE49-F238E27FC236}">
                    <a16:creationId xmlns:a16="http://schemas.microsoft.com/office/drawing/2014/main" id="{43C15548-4F97-4007-B8EE-30BEABD8E38C}"/>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16" name="Freeform 22">
                <a:extLst>
                  <a:ext uri="{FF2B5EF4-FFF2-40B4-BE49-F238E27FC236}">
                    <a16:creationId xmlns:a16="http://schemas.microsoft.com/office/drawing/2014/main" id="{BF69443C-05FF-4A1D-A7A2-0385394DEE46}"/>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eaLnBrk="1" hangingPunct="1">
                  <a:defRPr/>
                </a:pPr>
                <a:endParaRPr lang="th-TH"/>
              </a:p>
            </p:txBody>
          </p:sp>
          <p:sp>
            <p:nvSpPr>
              <p:cNvPr id="17" name="Freeform 23">
                <a:extLst>
                  <a:ext uri="{FF2B5EF4-FFF2-40B4-BE49-F238E27FC236}">
                    <a16:creationId xmlns:a16="http://schemas.microsoft.com/office/drawing/2014/main" id="{B71659D1-3645-4BCE-8B3A-49D718404E9A}"/>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eaLnBrk="1" hangingPunct="1">
                  <a:defRPr/>
                </a:pPr>
                <a:endParaRPr lang="th-TH"/>
              </a:p>
            </p:txBody>
          </p:sp>
          <p:sp>
            <p:nvSpPr>
              <p:cNvPr id="18" name="Freeform 24">
                <a:extLst>
                  <a:ext uri="{FF2B5EF4-FFF2-40B4-BE49-F238E27FC236}">
                    <a16:creationId xmlns:a16="http://schemas.microsoft.com/office/drawing/2014/main" id="{6BDE379C-2DCE-4F59-8786-C88A2FA1DC2F}"/>
                  </a:ext>
                </a:extLst>
              </p:cNvPr>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eaLnBrk="1" hangingPunct="1">
                  <a:defRPr/>
                </a:pPr>
                <a:endParaRPr lang="th-TH"/>
              </a:p>
            </p:txBody>
          </p:sp>
          <p:sp>
            <p:nvSpPr>
              <p:cNvPr id="19" name="Freeform 25">
                <a:extLst>
                  <a:ext uri="{FF2B5EF4-FFF2-40B4-BE49-F238E27FC236}">
                    <a16:creationId xmlns:a16="http://schemas.microsoft.com/office/drawing/2014/main" id="{C61E142D-01D7-46FD-B495-9F5C621635E7}"/>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20" name="Freeform 26">
                <a:extLst>
                  <a:ext uri="{FF2B5EF4-FFF2-40B4-BE49-F238E27FC236}">
                    <a16:creationId xmlns:a16="http://schemas.microsoft.com/office/drawing/2014/main" id="{62756B07-0F36-4A57-BE5E-8D2AE686D4DA}"/>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eaLnBrk="1" hangingPunct="1">
                  <a:defRPr/>
                </a:pPr>
                <a:endParaRPr lang="th-TH"/>
              </a:p>
            </p:txBody>
          </p:sp>
          <p:sp>
            <p:nvSpPr>
              <p:cNvPr id="21" name="Freeform 27">
                <a:extLst>
                  <a:ext uri="{FF2B5EF4-FFF2-40B4-BE49-F238E27FC236}">
                    <a16:creationId xmlns:a16="http://schemas.microsoft.com/office/drawing/2014/main" id="{E222C4C2-EFB1-4F4E-8DD4-C9E92BD278BE}"/>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eaLnBrk="1" hangingPunct="1">
                  <a:defRPr/>
                </a:pPr>
                <a:endParaRPr lang="th-TH"/>
              </a:p>
            </p:txBody>
          </p:sp>
          <p:sp>
            <p:nvSpPr>
              <p:cNvPr id="22" name="Freeform 28">
                <a:extLst>
                  <a:ext uri="{FF2B5EF4-FFF2-40B4-BE49-F238E27FC236}">
                    <a16:creationId xmlns:a16="http://schemas.microsoft.com/office/drawing/2014/main" id="{8146C399-0978-465D-878A-C5624354676B}"/>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eaLnBrk="1" hangingPunct="1">
                  <a:defRPr/>
                </a:pPr>
                <a:endParaRPr lang="th-TH"/>
              </a:p>
            </p:txBody>
          </p:sp>
          <p:sp>
            <p:nvSpPr>
              <p:cNvPr id="23" name="Freeform 29">
                <a:extLst>
                  <a:ext uri="{FF2B5EF4-FFF2-40B4-BE49-F238E27FC236}">
                    <a16:creationId xmlns:a16="http://schemas.microsoft.com/office/drawing/2014/main" id="{65FBD65B-1A40-488F-A181-9223C8D9AA5A}"/>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4" name="Freeform 30">
                <a:extLst>
                  <a:ext uri="{FF2B5EF4-FFF2-40B4-BE49-F238E27FC236}">
                    <a16:creationId xmlns:a16="http://schemas.microsoft.com/office/drawing/2014/main" id="{EA1FF7CF-7077-4D5A-B318-F0960FE684EE}"/>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 name="Freeform 31">
                <a:extLst>
                  <a:ext uri="{FF2B5EF4-FFF2-40B4-BE49-F238E27FC236}">
                    <a16:creationId xmlns:a16="http://schemas.microsoft.com/office/drawing/2014/main" id="{FE4B5FC7-55A3-41C7-966D-A3E17849BCEA}"/>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26" name="Freeform 32">
                <a:extLst>
                  <a:ext uri="{FF2B5EF4-FFF2-40B4-BE49-F238E27FC236}">
                    <a16:creationId xmlns:a16="http://schemas.microsoft.com/office/drawing/2014/main" id="{C953E93A-A14E-4A3D-84BA-30C9C07D21AD}"/>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27" name="Freeform 33">
                <a:extLst>
                  <a:ext uri="{FF2B5EF4-FFF2-40B4-BE49-F238E27FC236}">
                    <a16:creationId xmlns:a16="http://schemas.microsoft.com/office/drawing/2014/main" id="{A869478B-45C7-4127-B242-9A9CE2F954CF}"/>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28" name="Freeform 34">
                <a:extLst>
                  <a:ext uri="{FF2B5EF4-FFF2-40B4-BE49-F238E27FC236}">
                    <a16:creationId xmlns:a16="http://schemas.microsoft.com/office/drawing/2014/main" id="{B469D2F2-D3D6-42F3-9413-E1A35058C670}"/>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9" name="Freeform 35">
                <a:extLst>
                  <a:ext uri="{FF2B5EF4-FFF2-40B4-BE49-F238E27FC236}">
                    <a16:creationId xmlns:a16="http://schemas.microsoft.com/office/drawing/2014/main" id="{CE7031D1-92A5-41F8-A4D9-7EED8E08B8E8}"/>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30" name="Freeform 36">
                <a:extLst>
                  <a:ext uri="{FF2B5EF4-FFF2-40B4-BE49-F238E27FC236}">
                    <a16:creationId xmlns:a16="http://schemas.microsoft.com/office/drawing/2014/main" id="{CE258411-DE01-43EF-81B6-6FD8BCDDB435}"/>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31" name="Freeform 37">
                <a:extLst>
                  <a:ext uri="{FF2B5EF4-FFF2-40B4-BE49-F238E27FC236}">
                    <a16:creationId xmlns:a16="http://schemas.microsoft.com/office/drawing/2014/main" id="{DF163F3D-3C2F-489F-AE38-D6BBFD15D944}"/>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32" name="Freeform 38">
                <a:extLst>
                  <a:ext uri="{FF2B5EF4-FFF2-40B4-BE49-F238E27FC236}">
                    <a16:creationId xmlns:a16="http://schemas.microsoft.com/office/drawing/2014/main" id="{29708BB7-A65C-4699-9300-F04194B276D3}"/>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33" name="Freeform 39">
                <a:extLst>
                  <a:ext uri="{FF2B5EF4-FFF2-40B4-BE49-F238E27FC236}">
                    <a16:creationId xmlns:a16="http://schemas.microsoft.com/office/drawing/2014/main" id="{F1E4FF82-A5AC-4566-87A3-6A041225015D}"/>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34" name="Freeform 40">
                <a:extLst>
                  <a:ext uri="{FF2B5EF4-FFF2-40B4-BE49-F238E27FC236}">
                    <a16:creationId xmlns:a16="http://schemas.microsoft.com/office/drawing/2014/main" id="{941D8AA1-B4A4-4D46-BEB1-2684CAE7EE58}"/>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35" name="Freeform 41">
                <a:extLst>
                  <a:ext uri="{FF2B5EF4-FFF2-40B4-BE49-F238E27FC236}">
                    <a16:creationId xmlns:a16="http://schemas.microsoft.com/office/drawing/2014/main" id="{9841ED51-B331-4F49-9EC4-5F64452774D8}"/>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36" name="Freeform 42">
                <a:extLst>
                  <a:ext uri="{FF2B5EF4-FFF2-40B4-BE49-F238E27FC236}">
                    <a16:creationId xmlns:a16="http://schemas.microsoft.com/office/drawing/2014/main" id="{78320196-D185-45B8-BFDD-16C342A4A0EB}"/>
                  </a:ext>
                </a:extLst>
              </p:cNvPr>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eaLnBrk="1" hangingPunct="1">
                  <a:defRPr/>
                </a:pPr>
                <a:endParaRPr lang="th-TH"/>
              </a:p>
            </p:txBody>
          </p:sp>
          <p:sp>
            <p:nvSpPr>
              <p:cNvPr id="37" name="Freeform 43">
                <a:extLst>
                  <a:ext uri="{FF2B5EF4-FFF2-40B4-BE49-F238E27FC236}">
                    <a16:creationId xmlns:a16="http://schemas.microsoft.com/office/drawing/2014/main" id="{D5DCA96B-5112-48FF-9F96-9116DD6FAE7B}"/>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eaLnBrk="1" hangingPunct="1">
                  <a:defRPr/>
                </a:pPr>
                <a:endParaRPr lang="th-TH"/>
              </a:p>
            </p:txBody>
          </p:sp>
          <p:sp>
            <p:nvSpPr>
              <p:cNvPr id="38" name="Freeform 44">
                <a:extLst>
                  <a:ext uri="{FF2B5EF4-FFF2-40B4-BE49-F238E27FC236}">
                    <a16:creationId xmlns:a16="http://schemas.microsoft.com/office/drawing/2014/main" id="{79AEDDB3-E217-40E5-9CBC-4847E97F2291}"/>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39" name="Freeform 45">
                <a:extLst>
                  <a:ext uri="{FF2B5EF4-FFF2-40B4-BE49-F238E27FC236}">
                    <a16:creationId xmlns:a16="http://schemas.microsoft.com/office/drawing/2014/main" id="{AC50B65A-3AF4-40FB-9094-56216300C96F}"/>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40" name="Freeform 46">
                <a:extLst>
                  <a:ext uri="{FF2B5EF4-FFF2-40B4-BE49-F238E27FC236}">
                    <a16:creationId xmlns:a16="http://schemas.microsoft.com/office/drawing/2014/main" id="{75B1D941-9806-4FDD-A645-5EE292DA14D3}"/>
                  </a:ext>
                </a:extLst>
              </p:cNvPr>
              <p:cNvSpPr>
                <a:spLocks/>
              </p:cNvSpPr>
              <p:nvPr/>
            </p:nvSpPr>
            <p:spPr bwMode="hidden">
              <a:xfrm>
                <a:off x="5280" y="3186"/>
                <a:ext cx="383" cy="96"/>
              </a:xfrm>
              <a:custGeom>
                <a:avLst/>
                <a:gdLst>
                  <a:gd name="T0" fmla="*/ 210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0 w 382"/>
                  <a:gd name="T19" fmla="*/ 96 h 96"/>
                  <a:gd name="T20" fmla="*/ 264 w 382"/>
                  <a:gd name="T21" fmla="*/ 90 h 96"/>
                  <a:gd name="T22" fmla="*/ 312 w 382"/>
                  <a:gd name="T23" fmla="*/ 84 h 96"/>
                  <a:gd name="T24" fmla="*/ 353 w 382"/>
                  <a:gd name="T25" fmla="*/ 66 h 96"/>
                  <a:gd name="T26" fmla="*/ 383 w 382"/>
                  <a:gd name="T27" fmla="*/ 42 h 96"/>
                  <a:gd name="T28" fmla="*/ 377 w 382"/>
                  <a:gd name="T29" fmla="*/ 42 h 96"/>
                  <a:gd name="T30" fmla="*/ 347 w 382"/>
                  <a:gd name="T31" fmla="*/ 66 h 96"/>
                  <a:gd name="T32" fmla="*/ 306 w 382"/>
                  <a:gd name="T33" fmla="*/ 78 h 96"/>
                  <a:gd name="T34" fmla="*/ 264 w 382"/>
                  <a:gd name="T35" fmla="*/ 90 h 96"/>
                  <a:gd name="T36" fmla="*/ 210 w 382"/>
                  <a:gd name="T37" fmla="*/ 96 h 96"/>
                  <a:gd name="T38" fmla="*/ 210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1" name="Freeform 47">
                <a:extLst>
                  <a:ext uri="{FF2B5EF4-FFF2-40B4-BE49-F238E27FC236}">
                    <a16:creationId xmlns:a16="http://schemas.microsoft.com/office/drawing/2014/main" id="{76A559AF-7CDA-4C86-9943-10B99068EB85}"/>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2" name="Freeform 48">
                <a:extLst>
                  <a:ext uri="{FF2B5EF4-FFF2-40B4-BE49-F238E27FC236}">
                    <a16:creationId xmlns:a16="http://schemas.microsoft.com/office/drawing/2014/main" id="{68855145-82DA-48DC-9EEA-E343D53A3AB0}"/>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3" name="Freeform 49">
                <a:extLst>
                  <a:ext uri="{FF2B5EF4-FFF2-40B4-BE49-F238E27FC236}">
                    <a16:creationId xmlns:a16="http://schemas.microsoft.com/office/drawing/2014/main" id="{E19D7CD8-83F7-4B4F-9347-038F3ECA161D}"/>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4" name="Freeform 50">
                <a:extLst>
                  <a:ext uri="{FF2B5EF4-FFF2-40B4-BE49-F238E27FC236}">
                    <a16:creationId xmlns:a16="http://schemas.microsoft.com/office/drawing/2014/main" id="{C9566C5D-3A08-46C2-A5AF-967A76263398}"/>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5" name="Freeform 51">
                <a:extLst>
                  <a:ext uri="{FF2B5EF4-FFF2-40B4-BE49-F238E27FC236}">
                    <a16:creationId xmlns:a16="http://schemas.microsoft.com/office/drawing/2014/main" id="{4DF0DD68-039A-42F7-8132-A8589716DA5E}"/>
                  </a:ext>
                </a:extLst>
              </p:cNvPr>
              <p:cNvSpPr>
                <a:spLocks/>
              </p:cNvSpPr>
              <p:nvPr/>
            </p:nvSpPr>
            <p:spPr bwMode="hidden">
              <a:xfrm>
                <a:off x="5489" y="3042"/>
                <a:ext cx="186" cy="210"/>
              </a:xfrm>
              <a:custGeom>
                <a:avLst/>
                <a:gdLst>
                  <a:gd name="T0" fmla="*/ 0 w 185"/>
                  <a:gd name="T1" fmla="*/ 6 h 210"/>
                  <a:gd name="T2" fmla="*/ 66 w 185"/>
                  <a:gd name="T3" fmla="*/ 12 h 210"/>
                  <a:gd name="T4" fmla="*/ 120 w 185"/>
                  <a:gd name="T5" fmla="*/ 36 h 210"/>
                  <a:gd name="T6" fmla="*/ 156 w 185"/>
                  <a:gd name="T7" fmla="*/ 72 h 210"/>
                  <a:gd name="T8" fmla="*/ 162 w 185"/>
                  <a:gd name="T9" fmla="*/ 90 h 210"/>
                  <a:gd name="T10" fmla="*/ 168 w 185"/>
                  <a:gd name="T11" fmla="*/ 114 h 210"/>
                  <a:gd name="T12" fmla="*/ 162 w 185"/>
                  <a:gd name="T13" fmla="*/ 138 h 210"/>
                  <a:gd name="T14" fmla="*/ 150 w 185"/>
                  <a:gd name="T15" fmla="*/ 162 h 210"/>
                  <a:gd name="T16" fmla="*/ 120 w 185"/>
                  <a:gd name="T17" fmla="*/ 180 h 210"/>
                  <a:gd name="T18" fmla="*/ 90 w 185"/>
                  <a:gd name="T19" fmla="*/ 198 h 210"/>
                  <a:gd name="T20" fmla="*/ 97 w 185"/>
                  <a:gd name="T21" fmla="*/ 210 h 210"/>
                  <a:gd name="T22" fmla="*/ 132 w 185"/>
                  <a:gd name="T23" fmla="*/ 192 h 210"/>
                  <a:gd name="T24" fmla="*/ 162 w 185"/>
                  <a:gd name="T25" fmla="*/ 168 h 210"/>
                  <a:gd name="T26" fmla="*/ 180 w 185"/>
                  <a:gd name="T27" fmla="*/ 144 h 210"/>
                  <a:gd name="T28" fmla="*/ 186 w 185"/>
                  <a:gd name="T29" fmla="*/ 114 h 210"/>
                  <a:gd name="T30" fmla="*/ 180 w 185"/>
                  <a:gd name="T31" fmla="*/ 90 h 210"/>
                  <a:gd name="T32" fmla="*/ 174 w 185"/>
                  <a:gd name="T33" fmla="*/ 66 h 210"/>
                  <a:gd name="T34" fmla="*/ 156 w 185"/>
                  <a:gd name="T35" fmla="*/ 48 h 210"/>
                  <a:gd name="T36" fmla="*/ 132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6" name="Freeform 52">
                <a:extLst>
                  <a:ext uri="{FF2B5EF4-FFF2-40B4-BE49-F238E27FC236}">
                    <a16:creationId xmlns:a16="http://schemas.microsoft.com/office/drawing/2014/main" id="{4FE6DD96-4D9E-46EC-9447-083CA8E0268B}"/>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47" name="Oval 53">
                <a:extLst>
                  <a:ext uri="{FF2B5EF4-FFF2-40B4-BE49-F238E27FC236}">
                    <a16:creationId xmlns:a16="http://schemas.microsoft.com/office/drawing/2014/main" id="{F1BBC118-50C5-4550-AE33-EACFB831E158}"/>
                  </a:ext>
                </a:extLst>
              </p:cNvPr>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grpSp>
            <p:nvGrpSpPr>
              <p:cNvPr id="48" name="Group 54">
                <a:extLst>
                  <a:ext uri="{FF2B5EF4-FFF2-40B4-BE49-F238E27FC236}">
                    <a16:creationId xmlns:a16="http://schemas.microsoft.com/office/drawing/2014/main" id="{4F5C8AC9-7E5A-4B3E-AA06-E14A900514DF}"/>
                  </a:ext>
                </a:extLst>
              </p:cNvPr>
              <p:cNvGrpSpPr>
                <a:grpSpLocks/>
              </p:cNvGrpSpPr>
              <p:nvPr/>
            </p:nvGrpSpPr>
            <p:grpSpPr bwMode="auto">
              <a:xfrm>
                <a:off x="4546" y="3608"/>
                <a:ext cx="518" cy="319"/>
                <a:chOff x="4546" y="3608"/>
                <a:chExt cx="518" cy="319"/>
              </a:xfrm>
            </p:grpSpPr>
            <p:sp>
              <p:nvSpPr>
                <p:cNvPr id="54" name="Oval 55">
                  <a:extLst>
                    <a:ext uri="{FF2B5EF4-FFF2-40B4-BE49-F238E27FC236}">
                      <a16:creationId xmlns:a16="http://schemas.microsoft.com/office/drawing/2014/main" id="{511BED6B-380D-47E1-8385-3BBFBE641C62}"/>
                    </a:ext>
                  </a:extLst>
                </p:cNvPr>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eaLnBrk="1" hangingPunct="1">
                    <a:defRPr/>
                  </a:pPr>
                  <a:endParaRPr lang="th-TH"/>
                </a:p>
              </p:txBody>
            </p:sp>
            <p:sp>
              <p:nvSpPr>
                <p:cNvPr id="55" name="Oval 56">
                  <a:extLst>
                    <a:ext uri="{FF2B5EF4-FFF2-40B4-BE49-F238E27FC236}">
                      <a16:creationId xmlns:a16="http://schemas.microsoft.com/office/drawing/2014/main" id="{1501C243-D633-4544-8F9B-C38828F98313}"/>
                    </a:ext>
                  </a:extLst>
                </p:cNvPr>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56" name="Oval 57">
                  <a:extLst>
                    <a:ext uri="{FF2B5EF4-FFF2-40B4-BE49-F238E27FC236}">
                      <a16:creationId xmlns:a16="http://schemas.microsoft.com/office/drawing/2014/main" id="{21B41856-0674-416E-BFD1-571F1623F943}"/>
                    </a:ext>
                  </a:extLst>
                </p:cNvPr>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57" name="Oval 58">
                  <a:extLst>
                    <a:ext uri="{FF2B5EF4-FFF2-40B4-BE49-F238E27FC236}">
                      <a16:creationId xmlns:a16="http://schemas.microsoft.com/office/drawing/2014/main" id="{334DD2D3-B620-452B-8BCA-19B44CB8903D}"/>
                    </a:ext>
                  </a:extLst>
                </p:cNvPr>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58" name="Oval 59">
                  <a:extLst>
                    <a:ext uri="{FF2B5EF4-FFF2-40B4-BE49-F238E27FC236}">
                      <a16:creationId xmlns:a16="http://schemas.microsoft.com/office/drawing/2014/main" id="{3183CFBC-18C7-4FFD-8E71-A9EEDDDE2A75}"/>
                    </a:ext>
                  </a:extLst>
                </p:cNvPr>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59" name="Oval 60">
                  <a:extLst>
                    <a:ext uri="{FF2B5EF4-FFF2-40B4-BE49-F238E27FC236}">
                      <a16:creationId xmlns:a16="http://schemas.microsoft.com/office/drawing/2014/main" id="{8778A994-7C6B-4F47-8D2C-352F32AEA451}"/>
                    </a:ext>
                  </a:extLst>
                </p:cNvPr>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grpSp>
          <p:grpSp>
            <p:nvGrpSpPr>
              <p:cNvPr id="49" name="Group 61">
                <a:extLst>
                  <a:ext uri="{FF2B5EF4-FFF2-40B4-BE49-F238E27FC236}">
                    <a16:creationId xmlns:a16="http://schemas.microsoft.com/office/drawing/2014/main" id="{9D61C818-65C6-4052-AF9E-250C1E00FC06}"/>
                  </a:ext>
                </a:extLst>
              </p:cNvPr>
              <p:cNvGrpSpPr>
                <a:grpSpLocks/>
              </p:cNvGrpSpPr>
              <p:nvPr/>
            </p:nvGrpSpPr>
            <p:grpSpPr bwMode="auto">
              <a:xfrm>
                <a:off x="5381" y="3085"/>
                <a:ext cx="227" cy="132"/>
                <a:chOff x="5381" y="3085"/>
                <a:chExt cx="227" cy="132"/>
              </a:xfrm>
            </p:grpSpPr>
            <p:sp>
              <p:nvSpPr>
                <p:cNvPr id="50" name="Oval 62">
                  <a:extLst>
                    <a:ext uri="{FF2B5EF4-FFF2-40B4-BE49-F238E27FC236}">
                      <a16:creationId xmlns:a16="http://schemas.microsoft.com/office/drawing/2014/main" id="{B72F363B-5ABD-49B4-BEE0-6A629693FDD2}"/>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51" name="Oval 63">
                  <a:extLst>
                    <a:ext uri="{FF2B5EF4-FFF2-40B4-BE49-F238E27FC236}">
                      <a16:creationId xmlns:a16="http://schemas.microsoft.com/office/drawing/2014/main" id="{076497CE-2BBC-4256-AC70-FC8D2E147E53}"/>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52" name="Oval 64">
                  <a:extLst>
                    <a:ext uri="{FF2B5EF4-FFF2-40B4-BE49-F238E27FC236}">
                      <a16:creationId xmlns:a16="http://schemas.microsoft.com/office/drawing/2014/main" id="{8940FF9E-D391-467B-8483-BE8204725B72}"/>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53" name="Oval 65">
                  <a:extLst>
                    <a:ext uri="{FF2B5EF4-FFF2-40B4-BE49-F238E27FC236}">
                      <a16:creationId xmlns:a16="http://schemas.microsoft.com/office/drawing/2014/main" id="{A11E0F09-24AF-4973-AE19-C4F64E70F183}"/>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grpSp>
        </p:grpSp>
      </p:grpSp>
      <p:sp>
        <p:nvSpPr>
          <p:cNvPr id="11270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11270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68" name="Rectangle 68">
            <a:extLst>
              <a:ext uri="{FF2B5EF4-FFF2-40B4-BE49-F238E27FC236}">
                <a16:creationId xmlns:a16="http://schemas.microsoft.com/office/drawing/2014/main" id="{50FA8983-D90C-48E3-96D5-C58FC3120056}"/>
              </a:ext>
            </a:extLst>
          </p:cNvPr>
          <p:cNvSpPr>
            <a:spLocks noGrp="1" noChangeArrowheads="1"/>
          </p:cNvSpPr>
          <p:nvPr>
            <p:ph type="dt" sz="quarter" idx="10"/>
          </p:nvPr>
        </p:nvSpPr>
        <p:spPr/>
        <p:txBody>
          <a:bodyPr/>
          <a:lstStyle>
            <a:lvl1pPr>
              <a:defRPr/>
            </a:lvl1pPr>
          </a:lstStyle>
          <a:p>
            <a:pPr>
              <a:defRPr/>
            </a:pPr>
            <a:endParaRPr lang="en-US"/>
          </a:p>
        </p:txBody>
      </p:sp>
      <p:sp>
        <p:nvSpPr>
          <p:cNvPr id="69" name="Rectangle 69">
            <a:extLst>
              <a:ext uri="{FF2B5EF4-FFF2-40B4-BE49-F238E27FC236}">
                <a16:creationId xmlns:a16="http://schemas.microsoft.com/office/drawing/2014/main" id="{108F09B4-B8BA-42B4-A094-80809DD86C5E}"/>
              </a:ext>
            </a:extLst>
          </p:cNvPr>
          <p:cNvSpPr>
            <a:spLocks noGrp="1" noChangeArrowheads="1"/>
          </p:cNvSpPr>
          <p:nvPr>
            <p:ph type="ftr" sz="quarter" idx="11"/>
          </p:nvPr>
        </p:nvSpPr>
        <p:spPr/>
        <p:txBody>
          <a:bodyPr/>
          <a:lstStyle>
            <a:lvl1pPr>
              <a:defRPr/>
            </a:lvl1pPr>
          </a:lstStyle>
          <a:p>
            <a:pPr>
              <a:defRPr/>
            </a:pPr>
            <a:endParaRPr lang="en-US"/>
          </a:p>
        </p:txBody>
      </p:sp>
      <p:sp>
        <p:nvSpPr>
          <p:cNvPr id="70" name="Rectangle 70">
            <a:extLst>
              <a:ext uri="{FF2B5EF4-FFF2-40B4-BE49-F238E27FC236}">
                <a16:creationId xmlns:a16="http://schemas.microsoft.com/office/drawing/2014/main" id="{CEABE1F2-7B06-4411-BE6F-155C8A46B11A}"/>
              </a:ext>
            </a:extLst>
          </p:cNvPr>
          <p:cNvSpPr>
            <a:spLocks noGrp="1" noChangeArrowheads="1"/>
          </p:cNvSpPr>
          <p:nvPr>
            <p:ph type="sldNum" sz="quarter" idx="12"/>
          </p:nvPr>
        </p:nvSpPr>
        <p:spPr/>
        <p:txBody>
          <a:bodyPr/>
          <a:lstStyle>
            <a:lvl1pPr>
              <a:defRPr smtClean="0"/>
            </a:lvl1pPr>
          </a:lstStyle>
          <a:p>
            <a:pPr>
              <a:defRPr/>
            </a:pPr>
            <a:fld id="{3F3BB747-C425-4288-A77C-499A4D1B37D0}" type="slidenum">
              <a:rPr lang="en-US" altLang="en-US"/>
              <a:pPr>
                <a:defRPr/>
              </a:pPr>
              <a:t>‹#›</a:t>
            </a:fld>
            <a:endParaRPr lang="en-US" altLang="en-US"/>
          </a:p>
        </p:txBody>
      </p:sp>
    </p:spTree>
    <p:extLst>
      <p:ext uri="{BB962C8B-B14F-4D97-AF65-F5344CB8AC3E}">
        <p14:creationId xmlns:p14="http://schemas.microsoft.com/office/powerpoint/2010/main" val="1233158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67">
            <a:extLst>
              <a:ext uri="{FF2B5EF4-FFF2-40B4-BE49-F238E27FC236}">
                <a16:creationId xmlns:a16="http://schemas.microsoft.com/office/drawing/2014/main" id="{AD575B44-31FE-4F23-B365-CC75EE6211A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17879629-CA83-4204-A323-0AEA60E2E6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5DBBA281-CAA7-45DB-A822-1771DF420C80}"/>
              </a:ext>
            </a:extLst>
          </p:cNvPr>
          <p:cNvSpPr>
            <a:spLocks noGrp="1" noChangeArrowheads="1"/>
          </p:cNvSpPr>
          <p:nvPr>
            <p:ph type="sldNum" sz="quarter" idx="12"/>
          </p:nvPr>
        </p:nvSpPr>
        <p:spPr>
          <a:ln/>
        </p:spPr>
        <p:txBody>
          <a:bodyPr/>
          <a:lstStyle>
            <a:lvl1pPr>
              <a:defRPr/>
            </a:lvl1pPr>
          </a:lstStyle>
          <a:p>
            <a:pPr>
              <a:defRPr/>
            </a:pPr>
            <a:fld id="{2A84833E-13DD-4F1C-9E55-391DD9C260FB}" type="slidenum">
              <a:rPr lang="en-US" altLang="en-US"/>
              <a:pPr>
                <a:defRPr/>
              </a:pPr>
              <a:t>‹#›</a:t>
            </a:fld>
            <a:endParaRPr lang="en-US" altLang="en-US"/>
          </a:p>
        </p:txBody>
      </p:sp>
    </p:spTree>
    <p:extLst>
      <p:ext uri="{BB962C8B-B14F-4D97-AF65-F5344CB8AC3E}">
        <p14:creationId xmlns:p14="http://schemas.microsoft.com/office/powerpoint/2010/main" val="98479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endParaRPr lang="th-TH"/>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67">
            <a:extLst>
              <a:ext uri="{FF2B5EF4-FFF2-40B4-BE49-F238E27FC236}">
                <a16:creationId xmlns:a16="http://schemas.microsoft.com/office/drawing/2014/main" id="{15DD4FE6-9901-42DD-8EEF-BB8D9141C9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63602122-2F9F-4768-8651-9BF6576CE2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8A210652-8E0B-4CC1-BD16-07CA738D228A}"/>
              </a:ext>
            </a:extLst>
          </p:cNvPr>
          <p:cNvSpPr>
            <a:spLocks noGrp="1" noChangeArrowheads="1"/>
          </p:cNvSpPr>
          <p:nvPr>
            <p:ph type="sldNum" sz="quarter" idx="12"/>
          </p:nvPr>
        </p:nvSpPr>
        <p:spPr>
          <a:ln/>
        </p:spPr>
        <p:txBody>
          <a:bodyPr/>
          <a:lstStyle>
            <a:lvl1pPr>
              <a:defRPr/>
            </a:lvl1pPr>
          </a:lstStyle>
          <a:p>
            <a:pPr>
              <a:defRPr/>
            </a:pPr>
            <a:fld id="{0050D750-3B5E-495E-BB78-2395114CFF54}" type="slidenum">
              <a:rPr lang="en-US" altLang="en-US"/>
              <a:pPr>
                <a:defRPr/>
              </a:pPr>
              <a:t>‹#›</a:t>
            </a:fld>
            <a:endParaRPr lang="en-US" altLang="en-US"/>
          </a:p>
        </p:txBody>
      </p:sp>
    </p:spTree>
    <p:extLst>
      <p:ext uri="{BB962C8B-B14F-4D97-AF65-F5344CB8AC3E}">
        <p14:creationId xmlns:p14="http://schemas.microsoft.com/office/powerpoint/2010/main" val="349304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Rectangle 67">
            <a:extLst>
              <a:ext uri="{FF2B5EF4-FFF2-40B4-BE49-F238E27FC236}">
                <a16:creationId xmlns:a16="http://schemas.microsoft.com/office/drawing/2014/main" id="{898C93A7-F080-409D-B3F4-F9011553484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7F4423D2-D911-4590-8823-C5DA15699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5D984CBE-793B-4408-B8E5-BEEA4C62C524}"/>
              </a:ext>
            </a:extLst>
          </p:cNvPr>
          <p:cNvSpPr>
            <a:spLocks noGrp="1" noChangeArrowheads="1"/>
          </p:cNvSpPr>
          <p:nvPr>
            <p:ph type="sldNum" sz="quarter" idx="12"/>
          </p:nvPr>
        </p:nvSpPr>
        <p:spPr>
          <a:ln/>
        </p:spPr>
        <p:txBody>
          <a:bodyPr/>
          <a:lstStyle>
            <a:lvl1pPr>
              <a:defRPr/>
            </a:lvl1pPr>
          </a:lstStyle>
          <a:p>
            <a:pPr>
              <a:defRPr/>
            </a:pPr>
            <a:fld id="{7C42D2A8-44CC-4500-BDA8-DAAE37D4CEB4}" type="slidenum">
              <a:rPr lang="en-US" altLang="en-US"/>
              <a:pPr>
                <a:defRPr/>
              </a:pPr>
              <a:t>‹#›</a:t>
            </a:fld>
            <a:endParaRPr lang="en-US" altLang="en-US"/>
          </a:p>
        </p:txBody>
      </p:sp>
    </p:spTree>
    <p:extLst>
      <p:ext uri="{BB962C8B-B14F-4D97-AF65-F5344CB8AC3E}">
        <p14:creationId xmlns:p14="http://schemas.microsoft.com/office/powerpoint/2010/main" val="2748323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a:extLst>
              <a:ext uri="{FF2B5EF4-FFF2-40B4-BE49-F238E27FC236}">
                <a16:creationId xmlns:a16="http://schemas.microsoft.com/office/drawing/2014/main" id="{670256C7-D016-4C53-BF39-DE27821123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68">
            <a:extLst>
              <a:ext uri="{FF2B5EF4-FFF2-40B4-BE49-F238E27FC236}">
                <a16:creationId xmlns:a16="http://schemas.microsoft.com/office/drawing/2014/main" id="{E7E6E38A-7A0C-4B3E-815A-05D09024BA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9">
            <a:extLst>
              <a:ext uri="{FF2B5EF4-FFF2-40B4-BE49-F238E27FC236}">
                <a16:creationId xmlns:a16="http://schemas.microsoft.com/office/drawing/2014/main" id="{A1F883B2-3104-4C76-9D3C-8643BBE7E18A}"/>
              </a:ext>
            </a:extLst>
          </p:cNvPr>
          <p:cNvSpPr>
            <a:spLocks noGrp="1" noChangeArrowheads="1"/>
          </p:cNvSpPr>
          <p:nvPr>
            <p:ph type="sldNum" sz="quarter" idx="12"/>
          </p:nvPr>
        </p:nvSpPr>
        <p:spPr>
          <a:ln/>
        </p:spPr>
        <p:txBody>
          <a:bodyPr/>
          <a:lstStyle>
            <a:lvl1pPr>
              <a:defRPr/>
            </a:lvl1pPr>
          </a:lstStyle>
          <a:p>
            <a:pPr>
              <a:defRPr/>
            </a:pPr>
            <a:fld id="{479769A8-945E-46B5-BE4C-037928EC7260}" type="slidenum">
              <a:rPr lang="en-US" altLang="en-US"/>
              <a:pPr>
                <a:defRPr/>
              </a:pPr>
              <a:t>‹#›</a:t>
            </a:fld>
            <a:endParaRPr lang="en-US" altLang="en-US"/>
          </a:p>
        </p:txBody>
      </p:sp>
    </p:spTree>
    <p:extLst>
      <p:ext uri="{BB962C8B-B14F-4D97-AF65-F5344CB8AC3E}">
        <p14:creationId xmlns:p14="http://schemas.microsoft.com/office/powerpoint/2010/main" val="17562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Rectangle 67">
            <a:extLst>
              <a:ext uri="{FF2B5EF4-FFF2-40B4-BE49-F238E27FC236}">
                <a16:creationId xmlns:a16="http://schemas.microsoft.com/office/drawing/2014/main" id="{87A13E2E-A5AC-4138-866A-DE9F8C250E1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AFD536E7-15B0-4645-B6BB-A1E47C07CE8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56DD3D16-9C25-4AAD-9A81-5F5DD59DF57A}"/>
              </a:ext>
            </a:extLst>
          </p:cNvPr>
          <p:cNvSpPr>
            <a:spLocks noGrp="1" noChangeArrowheads="1"/>
          </p:cNvSpPr>
          <p:nvPr>
            <p:ph type="sldNum" sz="quarter" idx="12"/>
          </p:nvPr>
        </p:nvSpPr>
        <p:spPr>
          <a:ln/>
        </p:spPr>
        <p:txBody>
          <a:bodyPr/>
          <a:lstStyle>
            <a:lvl1pPr>
              <a:defRPr/>
            </a:lvl1pPr>
          </a:lstStyle>
          <a:p>
            <a:pPr>
              <a:defRPr/>
            </a:pPr>
            <a:fld id="{9AC2F012-5672-4C51-9355-F05D1431C8CC}" type="slidenum">
              <a:rPr lang="en-US" altLang="en-US"/>
              <a:pPr>
                <a:defRPr/>
              </a:pPr>
              <a:t>‹#›</a:t>
            </a:fld>
            <a:endParaRPr lang="en-US" altLang="en-US"/>
          </a:p>
        </p:txBody>
      </p:sp>
    </p:spTree>
    <p:extLst>
      <p:ext uri="{BB962C8B-B14F-4D97-AF65-F5344CB8AC3E}">
        <p14:creationId xmlns:p14="http://schemas.microsoft.com/office/powerpoint/2010/main" val="315359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Rectangle 67">
            <a:extLst>
              <a:ext uri="{FF2B5EF4-FFF2-40B4-BE49-F238E27FC236}">
                <a16:creationId xmlns:a16="http://schemas.microsoft.com/office/drawing/2014/main" id="{5D776B36-B62B-4BB2-9596-9A005F0F61B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68">
            <a:extLst>
              <a:ext uri="{FF2B5EF4-FFF2-40B4-BE49-F238E27FC236}">
                <a16:creationId xmlns:a16="http://schemas.microsoft.com/office/drawing/2014/main" id="{E16C232B-CFF9-40C6-BF3D-C35AA8D762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9">
            <a:extLst>
              <a:ext uri="{FF2B5EF4-FFF2-40B4-BE49-F238E27FC236}">
                <a16:creationId xmlns:a16="http://schemas.microsoft.com/office/drawing/2014/main" id="{1A5A7CB8-A978-4733-99E4-F5449C163D05}"/>
              </a:ext>
            </a:extLst>
          </p:cNvPr>
          <p:cNvSpPr>
            <a:spLocks noGrp="1" noChangeArrowheads="1"/>
          </p:cNvSpPr>
          <p:nvPr>
            <p:ph type="sldNum" sz="quarter" idx="12"/>
          </p:nvPr>
        </p:nvSpPr>
        <p:spPr>
          <a:ln/>
        </p:spPr>
        <p:txBody>
          <a:bodyPr/>
          <a:lstStyle>
            <a:lvl1pPr>
              <a:defRPr/>
            </a:lvl1pPr>
          </a:lstStyle>
          <a:p>
            <a:pPr>
              <a:defRPr/>
            </a:pPr>
            <a:fld id="{D686B559-8025-4380-A03A-E803C4455177}" type="slidenum">
              <a:rPr lang="en-US" altLang="en-US"/>
              <a:pPr>
                <a:defRPr/>
              </a:pPr>
              <a:t>‹#›</a:t>
            </a:fld>
            <a:endParaRPr lang="en-US" altLang="en-US"/>
          </a:p>
        </p:txBody>
      </p:sp>
    </p:spTree>
    <p:extLst>
      <p:ext uri="{BB962C8B-B14F-4D97-AF65-F5344CB8AC3E}">
        <p14:creationId xmlns:p14="http://schemas.microsoft.com/office/powerpoint/2010/main" val="173393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th-TH"/>
          </a:p>
        </p:txBody>
      </p:sp>
      <p:sp>
        <p:nvSpPr>
          <p:cNvPr id="3" name="Rectangle 67">
            <a:extLst>
              <a:ext uri="{FF2B5EF4-FFF2-40B4-BE49-F238E27FC236}">
                <a16:creationId xmlns:a16="http://schemas.microsoft.com/office/drawing/2014/main" id="{5D2B57A3-3235-4C96-846A-17E468599C9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68">
            <a:extLst>
              <a:ext uri="{FF2B5EF4-FFF2-40B4-BE49-F238E27FC236}">
                <a16:creationId xmlns:a16="http://schemas.microsoft.com/office/drawing/2014/main" id="{BF485018-AD96-4D12-AE2A-BD8E5C8CF7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9">
            <a:extLst>
              <a:ext uri="{FF2B5EF4-FFF2-40B4-BE49-F238E27FC236}">
                <a16:creationId xmlns:a16="http://schemas.microsoft.com/office/drawing/2014/main" id="{D9347BE4-AA95-4F6C-80C2-6C61BD8A89D8}"/>
              </a:ext>
            </a:extLst>
          </p:cNvPr>
          <p:cNvSpPr>
            <a:spLocks noGrp="1" noChangeArrowheads="1"/>
          </p:cNvSpPr>
          <p:nvPr>
            <p:ph type="sldNum" sz="quarter" idx="12"/>
          </p:nvPr>
        </p:nvSpPr>
        <p:spPr>
          <a:ln/>
        </p:spPr>
        <p:txBody>
          <a:bodyPr/>
          <a:lstStyle>
            <a:lvl1pPr>
              <a:defRPr/>
            </a:lvl1pPr>
          </a:lstStyle>
          <a:p>
            <a:pPr>
              <a:defRPr/>
            </a:pPr>
            <a:fld id="{B87411F2-0F8A-4CB4-97C3-1FD27089B8E1}" type="slidenum">
              <a:rPr lang="en-US" altLang="en-US"/>
              <a:pPr>
                <a:defRPr/>
              </a:pPr>
              <a:t>‹#›</a:t>
            </a:fld>
            <a:endParaRPr lang="en-US" altLang="en-US"/>
          </a:p>
        </p:txBody>
      </p:sp>
    </p:spTree>
    <p:extLst>
      <p:ext uri="{BB962C8B-B14F-4D97-AF65-F5344CB8AC3E}">
        <p14:creationId xmlns:p14="http://schemas.microsoft.com/office/powerpoint/2010/main" val="380222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A1DB62F6-F8CD-4923-8D51-3A1E5FC83B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68">
            <a:extLst>
              <a:ext uri="{FF2B5EF4-FFF2-40B4-BE49-F238E27FC236}">
                <a16:creationId xmlns:a16="http://schemas.microsoft.com/office/drawing/2014/main" id="{9F29B9CD-EF43-49F6-BF65-BC06305F09C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9">
            <a:extLst>
              <a:ext uri="{FF2B5EF4-FFF2-40B4-BE49-F238E27FC236}">
                <a16:creationId xmlns:a16="http://schemas.microsoft.com/office/drawing/2014/main" id="{AF86B093-B384-43D1-A0A4-B5CD600BEA95}"/>
              </a:ext>
            </a:extLst>
          </p:cNvPr>
          <p:cNvSpPr>
            <a:spLocks noGrp="1" noChangeArrowheads="1"/>
          </p:cNvSpPr>
          <p:nvPr>
            <p:ph type="sldNum" sz="quarter" idx="12"/>
          </p:nvPr>
        </p:nvSpPr>
        <p:spPr>
          <a:ln/>
        </p:spPr>
        <p:txBody>
          <a:bodyPr/>
          <a:lstStyle>
            <a:lvl1pPr>
              <a:defRPr/>
            </a:lvl1pPr>
          </a:lstStyle>
          <a:p>
            <a:pPr>
              <a:defRPr/>
            </a:pPr>
            <a:fld id="{0864122B-6244-4865-9197-1B9248A35996}" type="slidenum">
              <a:rPr lang="en-US" altLang="en-US"/>
              <a:pPr>
                <a:defRPr/>
              </a:pPr>
              <a:t>‹#›</a:t>
            </a:fld>
            <a:endParaRPr lang="en-US" altLang="en-US"/>
          </a:p>
        </p:txBody>
      </p:sp>
    </p:spTree>
    <p:extLst>
      <p:ext uri="{BB962C8B-B14F-4D97-AF65-F5344CB8AC3E}">
        <p14:creationId xmlns:p14="http://schemas.microsoft.com/office/powerpoint/2010/main" val="169572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3A7C444A-0726-4AE6-BDA8-0BC4E540CED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121A1B09-0DBC-404D-A61F-914E55CEAF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3FEDDBBF-12EB-415A-9AB4-4F9E8D203418}"/>
              </a:ext>
            </a:extLst>
          </p:cNvPr>
          <p:cNvSpPr>
            <a:spLocks noGrp="1" noChangeArrowheads="1"/>
          </p:cNvSpPr>
          <p:nvPr>
            <p:ph type="sldNum" sz="quarter" idx="12"/>
          </p:nvPr>
        </p:nvSpPr>
        <p:spPr>
          <a:ln/>
        </p:spPr>
        <p:txBody>
          <a:bodyPr/>
          <a:lstStyle>
            <a:lvl1pPr>
              <a:defRPr/>
            </a:lvl1pPr>
          </a:lstStyle>
          <a:p>
            <a:pPr>
              <a:defRPr/>
            </a:pPr>
            <a:fld id="{EAA13B44-4AFF-47E0-AE5F-25316202AA57}" type="slidenum">
              <a:rPr lang="en-US" altLang="en-US"/>
              <a:pPr>
                <a:defRPr/>
              </a:pPr>
              <a:t>‹#›</a:t>
            </a:fld>
            <a:endParaRPr lang="en-US" altLang="en-US"/>
          </a:p>
        </p:txBody>
      </p:sp>
    </p:spTree>
    <p:extLst>
      <p:ext uri="{BB962C8B-B14F-4D97-AF65-F5344CB8AC3E}">
        <p14:creationId xmlns:p14="http://schemas.microsoft.com/office/powerpoint/2010/main" val="77158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h-T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90A671D1-568A-4C6E-90D4-9915DCADBD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68">
            <a:extLst>
              <a:ext uri="{FF2B5EF4-FFF2-40B4-BE49-F238E27FC236}">
                <a16:creationId xmlns:a16="http://schemas.microsoft.com/office/drawing/2014/main" id="{BB2296D9-15D6-4509-890B-60C196D191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9">
            <a:extLst>
              <a:ext uri="{FF2B5EF4-FFF2-40B4-BE49-F238E27FC236}">
                <a16:creationId xmlns:a16="http://schemas.microsoft.com/office/drawing/2014/main" id="{623E7AA6-0324-40D3-82DC-766567AC68E9}"/>
              </a:ext>
            </a:extLst>
          </p:cNvPr>
          <p:cNvSpPr>
            <a:spLocks noGrp="1" noChangeArrowheads="1"/>
          </p:cNvSpPr>
          <p:nvPr>
            <p:ph type="sldNum" sz="quarter" idx="12"/>
          </p:nvPr>
        </p:nvSpPr>
        <p:spPr>
          <a:ln/>
        </p:spPr>
        <p:txBody>
          <a:bodyPr/>
          <a:lstStyle>
            <a:lvl1pPr>
              <a:defRPr/>
            </a:lvl1pPr>
          </a:lstStyle>
          <a:p>
            <a:pPr>
              <a:defRPr/>
            </a:pPr>
            <a:fld id="{D2FC1B54-01E1-4D96-AFFB-7CEA30BD8AF5}" type="slidenum">
              <a:rPr lang="en-US" altLang="en-US"/>
              <a:pPr>
                <a:defRPr/>
              </a:pPr>
              <a:t>‹#›</a:t>
            </a:fld>
            <a:endParaRPr lang="en-US" altLang="en-US"/>
          </a:p>
        </p:txBody>
      </p:sp>
    </p:spTree>
    <p:extLst>
      <p:ext uri="{BB962C8B-B14F-4D97-AF65-F5344CB8AC3E}">
        <p14:creationId xmlns:p14="http://schemas.microsoft.com/office/powerpoint/2010/main" val="126712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63E78658-8CF5-43D0-883E-3BBEAEF85F11}"/>
              </a:ext>
            </a:extLst>
          </p:cNvPr>
          <p:cNvGrpSpPr>
            <a:grpSpLocks/>
          </p:cNvGrpSpPr>
          <p:nvPr/>
        </p:nvGrpSpPr>
        <p:grpSpPr bwMode="auto">
          <a:xfrm>
            <a:off x="3175" y="4267200"/>
            <a:ext cx="9140825" cy="2590800"/>
            <a:chOff x="2" y="2688"/>
            <a:chExt cx="5758" cy="1632"/>
          </a:xfrm>
        </p:grpSpPr>
        <p:sp>
          <p:nvSpPr>
            <p:cNvPr id="1032" name="Freeform 3">
              <a:extLst>
                <a:ext uri="{FF2B5EF4-FFF2-40B4-BE49-F238E27FC236}">
                  <a16:creationId xmlns:a16="http://schemas.microsoft.com/office/drawing/2014/main" id="{C49120EA-D7D0-4992-85E7-81443EDB2AB6}"/>
                </a:ext>
              </a:extLst>
            </p:cNvPr>
            <p:cNvSpPr>
              <a:spLocks/>
            </p:cNvSpPr>
            <p:nvPr/>
          </p:nvSpPr>
          <p:spPr bwMode="hidden">
            <a:xfrm>
              <a:off x="2" y="2688"/>
              <a:ext cx="5758" cy="1632"/>
            </a:xfrm>
            <a:custGeom>
              <a:avLst/>
              <a:gdLst>
                <a:gd name="T0" fmla="*/ 5758 w 5740"/>
                <a:gd name="T1" fmla="*/ 1632 h 4316"/>
                <a:gd name="T2" fmla="*/ 0 w 5740"/>
                <a:gd name="T3" fmla="*/ 1632 h 4316"/>
                <a:gd name="T4" fmla="*/ 0 w 5740"/>
                <a:gd name="T5" fmla="*/ 0 h 4316"/>
                <a:gd name="T6" fmla="*/ 5758 w 5740"/>
                <a:gd name="T7" fmla="*/ 0 h 4316"/>
                <a:gd name="T8" fmla="*/ 5758 w 5740"/>
                <a:gd name="T9" fmla="*/ 1632 h 4316"/>
                <a:gd name="T10" fmla="*/ 5758 w 5740"/>
                <a:gd name="T11" fmla="*/ 1632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1033" name="Group 4">
              <a:extLst>
                <a:ext uri="{FF2B5EF4-FFF2-40B4-BE49-F238E27FC236}">
                  <a16:creationId xmlns:a16="http://schemas.microsoft.com/office/drawing/2014/main" id="{1787E7B2-1A04-42F1-B0BB-7645F6267937}"/>
                </a:ext>
              </a:extLst>
            </p:cNvPr>
            <p:cNvGrpSpPr>
              <a:grpSpLocks/>
            </p:cNvGrpSpPr>
            <p:nvPr/>
          </p:nvGrpSpPr>
          <p:grpSpPr bwMode="auto">
            <a:xfrm>
              <a:off x="1776" y="3024"/>
              <a:ext cx="3929" cy="1290"/>
              <a:chOff x="1776" y="3024"/>
              <a:chExt cx="3929" cy="1290"/>
            </a:xfrm>
          </p:grpSpPr>
          <p:grpSp>
            <p:nvGrpSpPr>
              <p:cNvPr id="1034" name="Group 5">
                <a:extLst>
                  <a:ext uri="{FF2B5EF4-FFF2-40B4-BE49-F238E27FC236}">
                    <a16:creationId xmlns:a16="http://schemas.microsoft.com/office/drawing/2014/main" id="{5C719B91-30C2-44CA-850C-DA742AABABC3}"/>
                  </a:ext>
                </a:extLst>
              </p:cNvPr>
              <p:cNvGrpSpPr>
                <a:grpSpLocks/>
              </p:cNvGrpSpPr>
              <p:nvPr userDrawn="1"/>
            </p:nvGrpSpPr>
            <p:grpSpPr bwMode="auto">
              <a:xfrm>
                <a:off x="2268" y="3934"/>
                <a:ext cx="638" cy="377"/>
                <a:chOff x="2268" y="3934"/>
                <a:chExt cx="638" cy="377"/>
              </a:xfrm>
            </p:grpSpPr>
            <p:sp>
              <p:nvSpPr>
                <p:cNvPr id="111622" name="Oval 6">
                  <a:extLst>
                    <a:ext uri="{FF2B5EF4-FFF2-40B4-BE49-F238E27FC236}">
                      <a16:creationId xmlns:a16="http://schemas.microsoft.com/office/drawing/2014/main" id="{8780A93F-A24C-4947-B242-27C030F242AF}"/>
                    </a:ext>
                  </a:extLst>
                </p:cNvPr>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eaLnBrk="1" hangingPunct="1">
                    <a:defRPr/>
                  </a:pPr>
                  <a:endParaRPr lang="th-TH"/>
                </a:p>
              </p:txBody>
            </p:sp>
            <p:sp>
              <p:nvSpPr>
                <p:cNvPr id="111623" name="Oval 7">
                  <a:extLst>
                    <a:ext uri="{FF2B5EF4-FFF2-40B4-BE49-F238E27FC236}">
                      <a16:creationId xmlns:a16="http://schemas.microsoft.com/office/drawing/2014/main" id="{2474F851-B251-4A58-9B94-974801940E63}"/>
                    </a:ext>
                  </a:extLst>
                </p:cNvPr>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eaLnBrk="1" hangingPunct="1">
                    <a:defRPr/>
                  </a:pPr>
                  <a:endParaRPr lang="th-TH"/>
                </a:p>
              </p:txBody>
            </p:sp>
            <p:sp>
              <p:nvSpPr>
                <p:cNvPr id="111624" name="Oval 8">
                  <a:extLst>
                    <a:ext uri="{FF2B5EF4-FFF2-40B4-BE49-F238E27FC236}">
                      <a16:creationId xmlns:a16="http://schemas.microsoft.com/office/drawing/2014/main" id="{1D91285E-D5C2-405E-83AC-2BE461A5BEB1}"/>
                    </a:ext>
                  </a:extLst>
                </p:cNvPr>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eaLnBrk="1" hangingPunct="1">
                    <a:defRPr/>
                  </a:pPr>
                  <a:endParaRPr lang="th-TH"/>
                </a:p>
              </p:txBody>
            </p:sp>
            <p:sp>
              <p:nvSpPr>
                <p:cNvPr id="111625" name="Oval 9">
                  <a:extLst>
                    <a:ext uri="{FF2B5EF4-FFF2-40B4-BE49-F238E27FC236}">
                      <a16:creationId xmlns:a16="http://schemas.microsoft.com/office/drawing/2014/main" id="{89B2E596-B2B7-4807-8EFD-53FC3735477F}"/>
                    </a:ext>
                  </a:extLst>
                </p:cNvPr>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26" name="Oval 10">
                  <a:extLst>
                    <a:ext uri="{FF2B5EF4-FFF2-40B4-BE49-F238E27FC236}">
                      <a16:creationId xmlns:a16="http://schemas.microsoft.com/office/drawing/2014/main" id="{0C4F4D86-DF0E-4D8E-86B5-926D026B228A}"/>
                    </a:ext>
                  </a:extLst>
                </p:cNvPr>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27" name="Oval 11">
                  <a:extLst>
                    <a:ext uri="{FF2B5EF4-FFF2-40B4-BE49-F238E27FC236}">
                      <a16:creationId xmlns:a16="http://schemas.microsoft.com/office/drawing/2014/main" id="{9327362C-D33A-41C5-BF3F-2FAC9AF71A6F}"/>
                    </a:ext>
                  </a:extLst>
                </p:cNvPr>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28" name="Oval 12">
                  <a:extLst>
                    <a:ext uri="{FF2B5EF4-FFF2-40B4-BE49-F238E27FC236}">
                      <a16:creationId xmlns:a16="http://schemas.microsoft.com/office/drawing/2014/main" id="{158120CD-476E-4167-B42E-44D476E41CE7}"/>
                    </a:ext>
                  </a:extLst>
                </p:cNvPr>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eaLnBrk="1" hangingPunct="1">
                    <a:defRPr/>
                  </a:pPr>
                  <a:endParaRPr lang="th-TH"/>
                </a:p>
              </p:txBody>
            </p:sp>
            <p:sp>
              <p:nvSpPr>
                <p:cNvPr id="111629" name="Oval 13">
                  <a:extLst>
                    <a:ext uri="{FF2B5EF4-FFF2-40B4-BE49-F238E27FC236}">
                      <a16:creationId xmlns:a16="http://schemas.microsoft.com/office/drawing/2014/main" id="{CAA04E03-36F7-4875-BAC3-AE6C07E876AC}"/>
                    </a:ext>
                  </a:extLst>
                </p:cNvPr>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eaLnBrk="1" hangingPunct="1">
                    <a:defRPr/>
                  </a:pPr>
                  <a:endParaRPr lang="th-TH"/>
                </a:p>
              </p:txBody>
            </p:sp>
          </p:grpSp>
          <p:sp>
            <p:nvSpPr>
              <p:cNvPr id="111630" name="Oval 14">
                <a:extLst>
                  <a:ext uri="{FF2B5EF4-FFF2-40B4-BE49-F238E27FC236}">
                    <a16:creationId xmlns:a16="http://schemas.microsoft.com/office/drawing/2014/main" id="{486CEB68-2CE4-4A6E-BE1B-5FB3C30E4A97}"/>
                  </a:ext>
                </a:extLst>
              </p:cNvPr>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eaLnBrk="1" hangingPunct="1">
                  <a:defRPr/>
                </a:pPr>
                <a:endParaRPr lang="th-TH"/>
              </a:p>
            </p:txBody>
          </p:sp>
          <p:sp>
            <p:nvSpPr>
              <p:cNvPr id="111631" name="Oval 15">
                <a:extLst>
                  <a:ext uri="{FF2B5EF4-FFF2-40B4-BE49-F238E27FC236}">
                    <a16:creationId xmlns:a16="http://schemas.microsoft.com/office/drawing/2014/main" id="{37038C20-2205-4A07-900C-396371225A30}"/>
                  </a:ext>
                </a:extLst>
              </p:cNvPr>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32" name="Oval 16">
                <a:extLst>
                  <a:ext uri="{FF2B5EF4-FFF2-40B4-BE49-F238E27FC236}">
                    <a16:creationId xmlns:a16="http://schemas.microsoft.com/office/drawing/2014/main" id="{4ED02DFE-B337-4F22-9F32-9BF81B32AE9A}"/>
                  </a:ext>
                </a:extLst>
              </p:cNvPr>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11633" name="Oval 17">
                <a:extLst>
                  <a:ext uri="{FF2B5EF4-FFF2-40B4-BE49-F238E27FC236}">
                    <a16:creationId xmlns:a16="http://schemas.microsoft.com/office/drawing/2014/main" id="{886CAE81-75BA-4BE0-891A-55B3D01D4120}"/>
                  </a:ext>
                </a:extLst>
              </p:cNvPr>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34" name="Oval 18">
                <a:extLst>
                  <a:ext uri="{FF2B5EF4-FFF2-40B4-BE49-F238E27FC236}">
                    <a16:creationId xmlns:a16="http://schemas.microsoft.com/office/drawing/2014/main" id="{B9019762-BEFC-4816-8494-DA31FFFCA0CF}"/>
                  </a:ext>
                </a:extLst>
              </p:cNvPr>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11635" name="Freeform 19">
                <a:extLst>
                  <a:ext uri="{FF2B5EF4-FFF2-40B4-BE49-F238E27FC236}">
                    <a16:creationId xmlns:a16="http://schemas.microsoft.com/office/drawing/2014/main" id="{888ABCB8-31FE-43B1-BC0D-61ED15AD7D39}"/>
                  </a:ext>
                </a:extLst>
              </p:cNvPr>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36" name="Freeform 20">
                <a:extLst>
                  <a:ext uri="{FF2B5EF4-FFF2-40B4-BE49-F238E27FC236}">
                    <a16:creationId xmlns:a16="http://schemas.microsoft.com/office/drawing/2014/main" id="{ECB17EF1-3BC7-45F7-9DB0-D1B33AC01E15}"/>
                  </a:ext>
                </a:extLst>
              </p:cNvPr>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eaLnBrk="1" hangingPunct="1">
                  <a:defRPr/>
                </a:pPr>
                <a:endParaRPr lang="th-TH"/>
              </a:p>
            </p:txBody>
          </p:sp>
          <p:sp>
            <p:nvSpPr>
              <p:cNvPr id="111637" name="Freeform 21">
                <a:extLst>
                  <a:ext uri="{FF2B5EF4-FFF2-40B4-BE49-F238E27FC236}">
                    <a16:creationId xmlns:a16="http://schemas.microsoft.com/office/drawing/2014/main" id="{64D30DF1-92C0-471F-9312-D9AAE6DF0D0A}"/>
                  </a:ext>
                </a:extLst>
              </p:cNvPr>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111638" name="Freeform 22">
                <a:extLst>
                  <a:ext uri="{FF2B5EF4-FFF2-40B4-BE49-F238E27FC236}">
                    <a16:creationId xmlns:a16="http://schemas.microsoft.com/office/drawing/2014/main" id="{00628BAF-0D0B-406F-BB11-5499B4B8C15C}"/>
                  </a:ext>
                </a:extLst>
              </p:cNvPr>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eaLnBrk="1" hangingPunct="1">
                  <a:defRPr/>
                </a:pPr>
                <a:endParaRPr lang="th-TH"/>
              </a:p>
            </p:txBody>
          </p:sp>
          <p:sp>
            <p:nvSpPr>
              <p:cNvPr id="111639" name="Freeform 23">
                <a:extLst>
                  <a:ext uri="{FF2B5EF4-FFF2-40B4-BE49-F238E27FC236}">
                    <a16:creationId xmlns:a16="http://schemas.microsoft.com/office/drawing/2014/main" id="{593571E9-9491-43F4-8935-DC0D96B95329}"/>
                  </a:ext>
                </a:extLst>
              </p:cNvPr>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eaLnBrk="1" hangingPunct="1">
                  <a:defRPr/>
                </a:pPr>
                <a:endParaRPr lang="th-TH"/>
              </a:p>
            </p:txBody>
          </p:sp>
          <p:sp>
            <p:nvSpPr>
              <p:cNvPr id="111640" name="Freeform 24">
                <a:extLst>
                  <a:ext uri="{FF2B5EF4-FFF2-40B4-BE49-F238E27FC236}">
                    <a16:creationId xmlns:a16="http://schemas.microsoft.com/office/drawing/2014/main" id="{206FF283-9374-4E3D-9E4C-CDE1EA763564}"/>
                  </a:ext>
                </a:extLst>
              </p:cNvPr>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eaLnBrk="1" hangingPunct="1">
                  <a:defRPr/>
                </a:pPr>
                <a:endParaRPr lang="th-TH"/>
              </a:p>
            </p:txBody>
          </p:sp>
          <p:sp>
            <p:nvSpPr>
              <p:cNvPr id="111641" name="Freeform 25">
                <a:extLst>
                  <a:ext uri="{FF2B5EF4-FFF2-40B4-BE49-F238E27FC236}">
                    <a16:creationId xmlns:a16="http://schemas.microsoft.com/office/drawing/2014/main" id="{B647EA4E-52C1-4FCF-AA26-9C374DF2DFD8}"/>
                  </a:ext>
                </a:extLst>
              </p:cNvPr>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42" name="Freeform 26">
                <a:extLst>
                  <a:ext uri="{FF2B5EF4-FFF2-40B4-BE49-F238E27FC236}">
                    <a16:creationId xmlns:a16="http://schemas.microsoft.com/office/drawing/2014/main" id="{AF974062-72DA-48BC-A302-D9BECC72ACE1}"/>
                  </a:ext>
                </a:extLst>
              </p:cNvPr>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eaLnBrk="1" hangingPunct="1">
                  <a:defRPr/>
                </a:pPr>
                <a:endParaRPr lang="th-TH"/>
              </a:p>
            </p:txBody>
          </p:sp>
          <p:sp>
            <p:nvSpPr>
              <p:cNvPr id="111643" name="Freeform 27">
                <a:extLst>
                  <a:ext uri="{FF2B5EF4-FFF2-40B4-BE49-F238E27FC236}">
                    <a16:creationId xmlns:a16="http://schemas.microsoft.com/office/drawing/2014/main" id="{4840E72C-056A-4673-965B-E2ACC5B19298}"/>
                  </a:ext>
                </a:extLst>
              </p:cNvPr>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eaLnBrk="1" hangingPunct="1">
                  <a:defRPr/>
                </a:pPr>
                <a:endParaRPr lang="th-TH"/>
              </a:p>
            </p:txBody>
          </p:sp>
          <p:sp>
            <p:nvSpPr>
              <p:cNvPr id="111644" name="Freeform 28">
                <a:extLst>
                  <a:ext uri="{FF2B5EF4-FFF2-40B4-BE49-F238E27FC236}">
                    <a16:creationId xmlns:a16="http://schemas.microsoft.com/office/drawing/2014/main" id="{672ABA4E-9652-4899-9358-B14F39E68245}"/>
                  </a:ext>
                </a:extLst>
              </p:cNvPr>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eaLnBrk="1" hangingPunct="1">
                  <a:defRPr/>
                </a:pPr>
                <a:endParaRPr lang="th-TH"/>
              </a:p>
            </p:txBody>
          </p:sp>
          <p:sp>
            <p:nvSpPr>
              <p:cNvPr id="1050" name="Freeform 29">
                <a:extLst>
                  <a:ext uri="{FF2B5EF4-FFF2-40B4-BE49-F238E27FC236}">
                    <a16:creationId xmlns:a16="http://schemas.microsoft.com/office/drawing/2014/main" id="{6FABC850-7BAF-438D-9081-8FAD8E1C71BD}"/>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51" name="Freeform 30">
                <a:extLst>
                  <a:ext uri="{FF2B5EF4-FFF2-40B4-BE49-F238E27FC236}">
                    <a16:creationId xmlns:a16="http://schemas.microsoft.com/office/drawing/2014/main" id="{B5981940-40B9-4901-9D3F-67AC87E0EB80}"/>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1647" name="Freeform 31">
                <a:extLst>
                  <a:ext uri="{FF2B5EF4-FFF2-40B4-BE49-F238E27FC236}">
                    <a16:creationId xmlns:a16="http://schemas.microsoft.com/office/drawing/2014/main" id="{29C86411-F0F9-4699-88DC-A3EE470120E8}"/>
                  </a:ext>
                </a:extLst>
              </p:cNvPr>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111648" name="Freeform 32">
                <a:extLst>
                  <a:ext uri="{FF2B5EF4-FFF2-40B4-BE49-F238E27FC236}">
                    <a16:creationId xmlns:a16="http://schemas.microsoft.com/office/drawing/2014/main" id="{60087EB5-6CAE-423B-8C63-43CC45E41C79}"/>
                  </a:ext>
                </a:extLst>
              </p:cNvPr>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111649" name="Freeform 33">
                <a:extLst>
                  <a:ext uri="{FF2B5EF4-FFF2-40B4-BE49-F238E27FC236}">
                    <a16:creationId xmlns:a16="http://schemas.microsoft.com/office/drawing/2014/main" id="{238CE4C5-D557-4D50-9A84-CD808A734771}"/>
                  </a:ext>
                </a:extLst>
              </p:cNvPr>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1" hangingPunct="1">
                  <a:defRPr/>
                </a:pPr>
                <a:endParaRPr lang="th-TH"/>
              </a:p>
            </p:txBody>
          </p:sp>
          <p:sp>
            <p:nvSpPr>
              <p:cNvPr id="1055" name="Freeform 34">
                <a:extLst>
                  <a:ext uri="{FF2B5EF4-FFF2-40B4-BE49-F238E27FC236}">
                    <a16:creationId xmlns:a16="http://schemas.microsoft.com/office/drawing/2014/main" id="{CC1B6E6F-19F0-470A-9625-93A07D5152FA}"/>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1651" name="Freeform 35">
                <a:extLst>
                  <a:ext uri="{FF2B5EF4-FFF2-40B4-BE49-F238E27FC236}">
                    <a16:creationId xmlns:a16="http://schemas.microsoft.com/office/drawing/2014/main" id="{5529703D-2B93-46E1-BD7A-0D6121C6ED72}"/>
                  </a:ext>
                </a:extLst>
              </p:cNvPr>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52" name="Freeform 36">
                <a:extLst>
                  <a:ext uri="{FF2B5EF4-FFF2-40B4-BE49-F238E27FC236}">
                    <a16:creationId xmlns:a16="http://schemas.microsoft.com/office/drawing/2014/main" id="{071DD3FC-ABD1-414F-B2CB-1B31B7D11AC2}"/>
                  </a:ext>
                </a:extLst>
              </p:cNvPr>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53" name="Freeform 37">
                <a:extLst>
                  <a:ext uri="{FF2B5EF4-FFF2-40B4-BE49-F238E27FC236}">
                    <a16:creationId xmlns:a16="http://schemas.microsoft.com/office/drawing/2014/main" id="{B27439F3-F7FF-49A9-A030-575AD4300FF3}"/>
                  </a:ext>
                </a:extLst>
              </p:cNvPr>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54" name="Freeform 38">
                <a:extLst>
                  <a:ext uri="{FF2B5EF4-FFF2-40B4-BE49-F238E27FC236}">
                    <a16:creationId xmlns:a16="http://schemas.microsoft.com/office/drawing/2014/main" id="{6FE6AFE1-8E7D-4E1B-88BD-8D1D21FE05D4}"/>
                  </a:ext>
                </a:extLst>
              </p:cNvPr>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111655" name="Freeform 39">
                <a:extLst>
                  <a:ext uri="{FF2B5EF4-FFF2-40B4-BE49-F238E27FC236}">
                    <a16:creationId xmlns:a16="http://schemas.microsoft.com/office/drawing/2014/main" id="{D213C3CF-1E8B-4783-ADA8-099603682C58}"/>
                  </a:ext>
                </a:extLst>
              </p:cNvPr>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111656" name="Freeform 40">
                <a:extLst>
                  <a:ext uri="{FF2B5EF4-FFF2-40B4-BE49-F238E27FC236}">
                    <a16:creationId xmlns:a16="http://schemas.microsoft.com/office/drawing/2014/main" id="{6F1E2E31-719F-41E9-9916-96A3426EB020}"/>
                  </a:ext>
                </a:extLst>
              </p:cNvPr>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111657" name="Freeform 41">
                <a:extLst>
                  <a:ext uri="{FF2B5EF4-FFF2-40B4-BE49-F238E27FC236}">
                    <a16:creationId xmlns:a16="http://schemas.microsoft.com/office/drawing/2014/main" id="{497AA762-DECB-498E-9779-45061CE2E9A4}"/>
                  </a:ext>
                </a:extLst>
              </p:cNvPr>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1" hangingPunct="1">
                  <a:defRPr/>
                </a:pPr>
                <a:endParaRPr lang="th-TH"/>
              </a:p>
            </p:txBody>
          </p:sp>
          <p:sp>
            <p:nvSpPr>
              <p:cNvPr id="111658" name="Freeform 42">
                <a:extLst>
                  <a:ext uri="{FF2B5EF4-FFF2-40B4-BE49-F238E27FC236}">
                    <a16:creationId xmlns:a16="http://schemas.microsoft.com/office/drawing/2014/main" id="{DE3EE437-3DAC-4410-98B1-60BF1043C57B}"/>
                  </a:ext>
                </a:extLst>
              </p:cNvPr>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eaLnBrk="1" hangingPunct="1">
                  <a:defRPr/>
                </a:pPr>
                <a:endParaRPr lang="th-TH"/>
              </a:p>
            </p:txBody>
          </p:sp>
          <p:sp>
            <p:nvSpPr>
              <p:cNvPr id="111659" name="Freeform 43">
                <a:extLst>
                  <a:ext uri="{FF2B5EF4-FFF2-40B4-BE49-F238E27FC236}">
                    <a16:creationId xmlns:a16="http://schemas.microsoft.com/office/drawing/2014/main" id="{8834F1C0-DFAA-4A60-B5FE-D0D264BC2A11}"/>
                  </a:ext>
                </a:extLst>
              </p:cNvPr>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eaLnBrk="1" hangingPunct="1">
                  <a:defRPr/>
                </a:pPr>
                <a:endParaRPr lang="th-TH"/>
              </a:p>
            </p:txBody>
          </p:sp>
          <p:sp>
            <p:nvSpPr>
              <p:cNvPr id="111660" name="Freeform 44">
                <a:extLst>
                  <a:ext uri="{FF2B5EF4-FFF2-40B4-BE49-F238E27FC236}">
                    <a16:creationId xmlns:a16="http://schemas.microsoft.com/office/drawing/2014/main" id="{A80D715D-A918-46B5-892B-1563968D8BA5}"/>
                  </a:ext>
                </a:extLst>
              </p:cNvPr>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11661" name="Freeform 45">
                <a:extLst>
                  <a:ext uri="{FF2B5EF4-FFF2-40B4-BE49-F238E27FC236}">
                    <a16:creationId xmlns:a16="http://schemas.microsoft.com/office/drawing/2014/main" id="{B1057765-2613-4AAB-99C0-6B0346C2AD2D}"/>
                  </a:ext>
                </a:extLst>
              </p:cNvPr>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1" hangingPunct="1">
                  <a:defRPr/>
                </a:pPr>
                <a:endParaRPr lang="th-TH"/>
              </a:p>
            </p:txBody>
          </p:sp>
          <p:sp>
            <p:nvSpPr>
              <p:cNvPr id="1067" name="Freeform 46">
                <a:extLst>
                  <a:ext uri="{FF2B5EF4-FFF2-40B4-BE49-F238E27FC236}">
                    <a16:creationId xmlns:a16="http://schemas.microsoft.com/office/drawing/2014/main" id="{D58B2BB4-4A0A-4EC8-8D33-9751379108D6}"/>
                  </a:ext>
                </a:extLst>
              </p:cNvPr>
              <p:cNvSpPr>
                <a:spLocks/>
              </p:cNvSpPr>
              <p:nvPr/>
            </p:nvSpPr>
            <p:spPr bwMode="hidden">
              <a:xfrm>
                <a:off x="5280" y="3186"/>
                <a:ext cx="383" cy="96"/>
              </a:xfrm>
              <a:custGeom>
                <a:avLst/>
                <a:gdLst>
                  <a:gd name="T0" fmla="*/ 210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0 w 382"/>
                  <a:gd name="T19" fmla="*/ 96 h 96"/>
                  <a:gd name="T20" fmla="*/ 264 w 382"/>
                  <a:gd name="T21" fmla="*/ 90 h 96"/>
                  <a:gd name="T22" fmla="*/ 312 w 382"/>
                  <a:gd name="T23" fmla="*/ 84 h 96"/>
                  <a:gd name="T24" fmla="*/ 353 w 382"/>
                  <a:gd name="T25" fmla="*/ 66 h 96"/>
                  <a:gd name="T26" fmla="*/ 383 w 382"/>
                  <a:gd name="T27" fmla="*/ 42 h 96"/>
                  <a:gd name="T28" fmla="*/ 377 w 382"/>
                  <a:gd name="T29" fmla="*/ 42 h 96"/>
                  <a:gd name="T30" fmla="*/ 347 w 382"/>
                  <a:gd name="T31" fmla="*/ 66 h 96"/>
                  <a:gd name="T32" fmla="*/ 306 w 382"/>
                  <a:gd name="T33" fmla="*/ 78 h 96"/>
                  <a:gd name="T34" fmla="*/ 264 w 382"/>
                  <a:gd name="T35" fmla="*/ 90 h 96"/>
                  <a:gd name="T36" fmla="*/ 210 w 382"/>
                  <a:gd name="T37" fmla="*/ 96 h 96"/>
                  <a:gd name="T38" fmla="*/ 210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68" name="Freeform 47">
                <a:extLst>
                  <a:ext uri="{FF2B5EF4-FFF2-40B4-BE49-F238E27FC236}">
                    <a16:creationId xmlns:a16="http://schemas.microsoft.com/office/drawing/2014/main" id="{26807619-DD7B-43AB-9A04-B9FDB0F3B2BC}"/>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69" name="Freeform 48">
                <a:extLst>
                  <a:ext uri="{FF2B5EF4-FFF2-40B4-BE49-F238E27FC236}">
                    <a16:creationId xmlns:a16="http://schemas.microsoft.com/office/drawing/2014/main" id="{14F56D66-F7F0-4B9F-A15D-4E445BC86684}"/>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0" name="Freeform 49">
                <a:extLst>
                  <a:ext uri="{FF2B5EF4-FFF2-40B4-BE49-F238E27FC236}">
                    <a16:creationId xmlns:a16="http://schemas.microsoft.com/office/drawing/2014/main" id="{7F666BAB-80FD-4D45-B9F0-C67FAA7D2910}"/>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1" name="Freeform 50">
                <a:extLst>
                  <a:ext uri="{FF2B5EF4-FFF2-40B4-BE49-F238E27FC236}">
                    <a16:creationId xmlns:a16="http://schemas.microsoft.com/office/drawing/2014/main" id="{9A74AE9F-5A16-4D26-BE31-844709F5EADD}"/>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2" name="Freeform 51">
                <a:extLst>
                  <a:ext uri="{FF2B5EF4-FFF2-40B4-BE49-F238E27FC236}">
                    <a16:creationId xmlns:a16="http://schemas.microsoft.com/office/drawing/2014/main" id="{41E1FA69-7D34-4430-860D-FBD045AA667D}"/>
                  </a:ext>
                </a:extLst>
              </p:cNvPr>
              <p:cNvSpPr>
                <a:spLocks/>
              </p:cNvSpPr>
              <p:nvPr/>
            </p:nvSpPr>
            <p:spPr bwMode="hidden">
              <a:xfrm>
                <a:off x="5489" y="3042"/>
                <a:ext cx="186" cy="210"/>
              </a:xfrm>
              <a:custGeom>
                <a:avLst/>
                <a:gdLst>
                  <a:gd name="T0" fmla="*/ 0 w 185"/>
                  <a:gd name="T1" fmla="*/ 6 h 210"/>
                  <a:gd name="T2" fmla="*/ 66 w 185"/>
                  <a:gd name="T3" fmla="*/ 12 h 210"/>
                  <a:gd name="T4" fmla="*/ 120 w 185"/>
                  <a:gd name="T5" fmla="*/ 36 h 210"/>
                  <a:gd name="T6" fmla="*/ 156 w 185"/>
                  <a:gd name="T7" fmla="*/ 72 h 210"/>
                  <a:gd name="T8" fmla="*/ 162 w 185"/>
                  <a:gd name="T9" fmla="*/ 90 h 210"/>
                  <a:gd name="T10" fmla="*/ 168 w 185"/>
                  <a:gd name="T11" fmla="*/ 114 h 210"/>
                  <a:gd name="T12" fmla="*/ 162 w 185"/>
                  <a:gd name="T13" fmla="*/ 138 h 210"/>
                  <a:gd name="T14" fmla="*/ 150 w 185"/>
                  <a:gd name="T15" fmla="*/ 162 h 210"/>
                  <a:gd name="T16" fmla="*/ 120 w 185"/>
                  <a:gd name="T17" fmla="*/ 180 h 210"/>
                  <a:gd name="T18" fmla="*/ 90 w 185"/>
                  <a:gd name="T19" fmla="*/ 198 h 210"/>
                  <a:gd name="T20" fmla="*/ 97 w 185"/>
                  <a:gd name="T21" fmla="*/ 210 h 210"/>
                  <a:gd name="T22" fmla="*/ 132 w 185"/>
                  <a:gd name="T23" fmla="*/ 192 h 210"/>
                  <a:gd name="T24" fmla="*/ 162 w 185"/>
                  <a:gd name="T25" fmla="*/ 168 h 210"/>
                  <a:gd name="T26" fmla="*/ 180 w 185"/>
                  <a:gd name="T27" fmla="*/ 144 h 210"/>
                  <a:gd name="T28" fmla="*/ 186 w 185"/>
                  <a:gd name="T29" fmla="*/ 114 h 210"/>
                  <a:gd name="T30" fmla="*/ 180 w 185"/>
                  <a:gd name="T31" fmla="*/ 90 h 210"/>
                  <a:gd name="T32" fmla="*/ 174 w 185"/>
                  <a:gd name="T33" fmla="*/ 66 h 210"/>
                  <a:gd name="T34" fmla="*/ 156 w 185"/>
                  <a:gd name="T35" fmla="*/ 48 h 210"/>
                  <a:gd name="T36" fmla="*/ 132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73" name="Freeform 52">
                <a:extLst>
                  <a:ext uri="{FF2B5EF4-FFF2-40B4-BE49-F238E27FC236}">
                    <a16:creationId xmlns:a16="http://schemas.microsoft.com/office/drawing/2014/main" id="{F9E343A2-493B-4D08-8396-E80939778910}"/>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11669" name="Oval 53">
                <a:extLst>
                  <a:ext uri="{FF2B5EF4-FFF2-40B4-BE49-F238E27FC236}">
                    <a16:creationId xmlns:a16="http://schemas.microsoft.com/office/drawing/2014/main" id="{3855BA5A-62FF-4F8F-B843-11077DD1E05A}"/>
                  </a:ext>
                </a:extLst>
              </p:cNvPr>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grpSp>
            <p:nvGrpSpPr>
              <p:cNvPr id="1075" name="Group 54">
                <a:extLst>
                  <a:ext uri="{FF2B5EF4-FFF2-40B4-BE49-F238E27FC236}">
                    <a16:creationId xmlns:a16="http://schemas.microsoft.com/office/drawing/2014/main" id="{A5548328-D28B-4C96-B446-7557EE25AC68}"/>
                  </a:ext>
                </a:extLst>
              </p:cNvPr>
              <p:cNvGrpSpPr>
                <a:grpSpLocks/>
              </p:cNvGrpSpPr>
              <p:nvPr userDrawn="1"/>
            </p:nvGrpSpPr>
            <p:grpSpPr bwMode="auto">
              <a:xfrm>
                <a:off x="4546" y="3608"/>
                <a:ext cx="518" cy="319"/>
                <a:chOff x="4546" y="3608"/>
                <a:chExt cx="518" cy="319"/>
              </a:xfrm>
            </p:grpSpPr>
            <p:sp>
              <p:nvSpPr>
                <p:cNvPr id="111671" name="Oval 55">
                  <a:extLst>
                    <a:ext uri="{FF2B5EF4-FFF2-40B4-BE49-F238E27FC236}">
                      <a16:creationId xmlns:a16="http://schemas.microsoft.com/office/drawing/2014/main" id="{27B941B6-49D0-4A25-A6B0-5029C8788DDB}"/>
                    </a:ext>
                  </a:extLst>
                </p:cNvPr>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eaLnBrk="1" hangingPunct="1">
                    <a:defRPr/>
                  </a:pPr>
                  <a:endParaRPr lang="th-TH"/>
                </a:p>
              </p:txBody>
            </p:sp>
            <p:sp>
              <p:nvSpPr>
                <p:cNvPr id="111672" name="Oval 56">
                  <a:extLst>
                    <a:ext uri="{FF2B5EF4-FFF2-40B4-BE49-F238E27FC236}">
                      <a16:creationId xmlns:a16="http://schemas.microsoft.com/office/drawing/2014/main" id="{DC00FE9F-74F0-4609-890D-1552496A8A27}"/>
                    </a:ext>
                  </a:extLst>
                </p:cNvPr>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73" name="Oval 57">
                  <a:extLst>
                    <a:ext uri="{FF2B5EF4-FFF2-40B4-BE49-F238E27FC236}">
                      <a16:creationId xmlns:a16="http://schemas.microsoft.com/office/drawing/2014/main" id="{58734BD4-09C8-4230-9053-543CDBB9A4C7}"/>
                    </a:ext>
                  </a:extLst>
                </p:cNvPr>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11674" name="Oval 58">
                  <a:extLst>
                    <a:ext uri="{FF2B5EF4-FFF2-40B4-BE49-F238E27FC236}">
                      <a16:creationId xmlns:a16="http://schemas.microsoft.com/office/drawing/2014/main" id="{47DB5BE9-96D4-4A0E-BAF1-1949255E060D}"/>
                    </a:ext>
                  </a:extLst>
                </p:cNvPr>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1" hangingPunct="1">
                    <a:defRPr/>
                  </a:pPr>
                  <a:endParaRPr lang="th-TH"/>
                </a:p>
              </p:txBody>
            </p:sp>
            <p:sp>
              <p:nvSpPr>
                <p:cNvPr id="111675" name="Oval 59">
                  <a:extLst>
                    <a:ext uri="{FF2B5EF4-FFF2-40B4-BE49-F238E27FC236}">
                      <a16:creationId xmlns:a16="http://schemas.microsoft.com/office/drawing/2014/main" id="{9CC1743D-2759-4912-8F23-ACA2A66C78A0}"/>
                    </a:ext>
                  </a:extLst>
                </p:cNvPr>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1" hangingPunct="1">
                    <a:defRPr/>
                  </a:pPr>
                  <a:endParaRPr lang="th-TH"/>
                </a:p>
              </p:txBody>
            </p:sp>
            <p:sp>
              <p:nvSpPr>
                <p:cNvPr id="111676" name="Oval 60">
                  <a:extLst>
                    <a:ext uri="{FF2B5EF4-FFF2-40B4-BE49-F238E27FC236}">
                      <a16:creationId xmlns:a16="http://schemas.microsoft.com/office/drawing/2014/main" id="{3C7ADD73-4309-4C55-BCA8-B78B1D72B4B6}"/>
                    </a:ext>
                  </a:extLst>
                </p:cNvPr>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1" hangingPunct="1">
                    <a:defRPr/>
                  </a:pPr>
                  <a:endParaRPr lang="th-TH"/>
                </a:p>
              </p:txBody>
            </p:sp>
          </p:grpSp>
          <p:grpSp>
            <p:nvGrpSpPr>
              <p:cNvPr id="1076" name="Group 61">
                <a:extLst>
                  <a:ext uri="{FF2B5EF4-FFF2-40B4-BE49-F238E27FC236}">
                    <a16:creationId xmlns:a16="http://schemas.microsoft.com/office/drawing/2014/main" id="{442EA8DB-3232-4703-B6B2-049415B878D4}"/>
                  </a:ext>
                </a:extLst>
              </p:cNvPr>
              <p:cNvGrpSpPr>
                <a:grpSpLocks/>
              </p:cNvGrpSpPr>
              <p:nvPr userDrawn="1"/>
            </p:nvGrpSpPr>
            <p:grpSpPr bwMode="auto">
              <a:xfrm>
                <a:off x="5381" y="3085"/>
                <a:ext cx="227" cy="132"/>
                <a:chOff x="5381" y="3085"/>
                <a:chExt cx="227" cy="132"/>
              </a:xfrm>
            </p:grpSpPr>
            <p:sp>
              <p:nvSpPr>
                <p:cNvPr id="1077" name="Oval 62">
                  <a:extLst>
                    <a:ext uri="{FF2B5EF4-FFF2-40B4-BE49-F238E27FC236}">
                      <a16:creationId xmlns:a16="http://schemas.microsoft.com/office/drawing/2014/main" id="{25ADC05B-C38D-49C4-BE54-223CEF0E129E}"/>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1078" name="Oval 63">
                  <a:extLst>
                    <a:ext uri="{FF2B5EF4-FFF2-40B4-BE49-F238E27FC236}">
                      <a16:creationId xmlns:a16="http://schemas.microsoft.com/office/drawing/2014/main" id="{BCEA7063-2337-4AF1-90F5-B5758AAA4A03}"/>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1079" name="Oval 64">
                  <a:extLst>
                    <a:ext uri="{FF2B5EF4-FFF2-40B4-BE49-F238E27FC236}">
                      <a16:creationId xmlns:a16="http://schemas.microsoft.com/office/drawing/2014/main" id="{731A4B79-285A-48E1-822E-11EDC4D0AB8D}"/>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sp>
              <p:nvSpPr>
                <p:cNvPr id="1080" name="Oval 65">
                  <a:extLst>
                    <a:ext uri="{FF2B5EF4-FFF2-40B4-BE49-F238E27FC236}">
                      <a16:creationId xmlns:a16="http://schemas.microsoft.com/office/drawing/2014/main" id="{B0C96B09-01B0-4C7E-A5C3-2B9217366E6E}"/>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th-TH" altLang="en-US"/>
                </a:p>
              </p:txBody>
            </p:sp>
          </p:grpSp>
        </p:grpSp>
      </p:grpSp>
      <p:sp>
        <p:nvSpPr>
          <p:cNvPr id="111682" name="Rectangle 66">
            <a:extLst>
              <a:ext uri="{FF2B5EF4-FFF2-40B4-BE49-F238E27FC236}">
                <a16:creationId xmlns:a16="http://schemas.microsoft.com/office/drawing/2014/main" id="{96253406-D9BF-4E50-8E73-784F704AA331}"/>
              </a:ext>
            </a:extLst>
          </p:cNvPr>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11683" name="Rectangle 67">
            <a:extLst>
              <a:ext uri="{FF2B5EF4-FFF2-40B4-BE49-F238E27FC236}">
                <a16:creationId xmlns:a16="http://schemas.microsoft.com/office/drawing/2014/main" id="{FFE8F3A6-64F7-4511-BF87-BAD3E7D21C99}"/>
              </a:ext>
            </a:extLst>
          </p:cNvPr>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defRPr>
            </a:lvl1pPr>
          </a:lstStyle>
          <a:p>
            <a:pPr>
              <a:defRPr/>
            </a:pPr>
            <a:endParaRPr lang="en-US"/>
          </a:p>
        </p:txBody>
      </p:sp>
      <p:sp>
        <p:nvSpPr>
          <p:cNvPr id="111684" name="Rectangle 68">
            <a:extLst>
              <a:ext uri="{FF2B5EF4-FFF2-40B4-BE49-F238E27FC236}">
                <a16:creationId xmlns:a16="http://schemas.microsoft.com/office/drawing/2014/main" id="{C99E3150-2BC1-49D2-87A5-DBB843BB28F7}"/>
              </a:ext>
            </a:extLst>
          </p:cNvPr>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a:defRPr/>
            </a:pPr>
            <a:endParaRPr lang="en-US"/>
          </a:p>
        </p:txBody>
      </p:sp>
      <p:sp>
        <p:nvSpPr>
          <p:cNvPr id="111685" name="Rectangle 69">
            <a:extLst>
              <a:ext uri="{FF2B5EF4-FFF2-40B4-BE49-F238E27FC236}">
                <a16:creationId xmlns:a16="http://schemas.microsoft.com/office/drawing/2014/main" id="{BDA2450A-BE32-4766-B0A4-5E60D73E24B6}"/>
              </a:ext>
            </a:extLst>
          </p:cNvPr>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a:defRPr/>
            </a:pPr>
            <a:fld id="{F1760B8C-64B4-4F6C-8857-269D76E2468E}" type="slidenum">
              <a:rPr lang="en-US" altLang="en-US"/>
              <a:pPr>
                <a:defRPr/>
              </a:pPr>
              <a:t>‹#›</a:t>
            </a:fld>
            <a:endParaRPr lang="en-US" altLang="en-US"/>
          </a:p>
        </p:txBody>
      </p:sp>
      <p:sp>
        <p:nvSpPr>
          <p:cNvPr id="111686" name="Rectangle 70">
            <a:extLst>
              <a:ext uri="{FF2B5EF4-FFF2-40B4-BE49-F238E27FC236}">
                <a16:creationId xmlns:a16="http://schemas.microsoft.com/office/drawing/2014/main" id="{46415C55-9198-4C47-A091-6CDC949D5EE7}"/>
              </a:ext>
            </a:extLst>
          </p:cNvPr>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khanacademy.org/computing/computer-science/cryptography/crypt/v/caesar-ciph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cryptii.com/pipes/caesar-ciph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ebdev.loyola.edu/ayoung/cp_demo.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hanacademy.org/computing/computer-science/cryptography/crypt/v/polyalphabetic-ciph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348880"/>
            <a:ext cx="8229600" cy="1512168"/>
          </a:xfrm>
          <a:prstGeom prst="round2DiagRect">
            <a:avLst/>
          </a:prstGeom>
          <a:solidFill>
            <a:schemeClr val="bg1">
              <a:alpha val="90000"/>
            </a:schemeClr>
          </a:solidFill>
        </p:spPr>
        <p:txBody>
          <a:bodyPr rtlCol="0"/>
          <a:lstStyle/>
          <a:p>
            <a:pPr fontAlgn="auto">
              <a:spcAft>
                <a:spcPts val="0"/>
              </a:spcAft>
              <a:defRPr/>
            </a:pPr>
            <a:r>
              <a:rPr lang="en-US" sz="4800" dirty="0">
                <a:cs typeface="Lucida Sans Unicode" pitchFamily="34" charset="0"/>
              </a:rPr>
              <a:t>Cryptography</a:t>
            </a:r>
            <a:br>
              <a:rPr lang="en-US" sz="4800" dirty="0">
                <a:cs typeface="Lucida Sans Unicode" pitchFamily="34" charset="0"/>
              </a:rPr>
            </a:br>
            <a:br>
              <a:rPr lang="en-US" sz="4800" dirty="0">
                <a:cs typeface="Lucida Sans Unicode" pitchFamily="34" charset="0"/>
              </a:rPr>
            </a:br>
            <a:endParaRPr lang="en-US" sz="2400" dirty="0">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a:t>Hashing Algorithms</a:t>
            </a:r>
          </a:p>
          <a:p>
            <a:pPr lvl="1" eaLnBrk="1">
              <a:spcBef>
                <a:spcPts val="1800"/>
              </a:spcBef>
            </a:pPr>
            <a:r>
              <a:rPr lang="en-US" dirty="0"/>
              <a:t>MD5 (128-bit hashes)</a:t>
            </a:r>
          </a:p>
          <a:p>
            <a:pPr lvl="1" eaLnBrk="1">
              <a:spcBef>
                <a:spcPts val="1800"/>
              </a:spcBef>
            </a:pPr>
            <a:r>
              <a:rPr lang="en-US" dirty="0"/>
              <a:t>SHA-1 (160-bit hashes)</a:t>
            </a:r>
          </a:p>
          <a:p>
            <a:pPr lvl="1" eaLnBrk="1">
              <a:spcBef>
                <a:spcPts val="1800"/>
              </a:spcBef>
            </a:pPr>
            <a:r>
              <a:rPr lang="en-US" dirty="0"/>
              <a:t>SHA-224, SHA-256, SHA-384, and SHA-512 (name gives hash length in bits)</a:t>
            </a:r>
          </a:p>
          <a:p>
            <a:pPr lvl="1" eaLnBrk="1">
              <a:spcBef>
                <a:spcPts val="1800"/>
              </a:spcBef>
            </a:pPr>
            <a:r>
              <a:rPr lang="en-US" dirty="0"/>
              <a:t>Note: MD5 and SHA-1 should not be used because they have been shown to be unsecure</a:t>
            </a:r>
          </a:p>
          <a:p>
            <a:pPr eaLnBrk="1" hangingPunct="1"/>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a:t>3.5: </a:t>
            </a:r>
            <a:r>
              <a:rPr lang="en-US" dirty="0"/>
              <a:t>Hashing</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10</a:t>
            </a:fld>
            <a:endParaRPr lang="en-US" dirty="0">
              <a:solidFill>
                <a:schemeClr val="bg1"/>
              </a:solidFill>
              <a:latin typeface="Lucida Sans Unicode"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21D042F4-88AE-4E48-8996-EAE66202411E}"/>
              </a:ext>
            </a:extLst>
          </p:cNvPr>
          <p:cNvSpPr>
            <a:spLocks noGrp="1" noChangeArrowheads="1"/>
          </p:cNvSpPr>
          <p:nvPr>
            <p:ph type="ctrTitle"/>
          </p:nvPr>
        </p:nvSpPr>
        <p:spPr>
          <a:xfrm>
            <a:off x="838200" y="457200"/>
            <a:ext cx="7848600" cy="5492750"/>
          </a:xfrm>
        </p:spPr>
        <p:txBody>
          <a:bodyPr/>
          <a:lstStyle/>
          <a:p>
            <a:pPr eaLnBrk="1" hangingPunct="1">
              <a:defRPr/>
            </a:pPr>
            <a:r>
              <a:rPr lang="en-US" dirty="0"/>
              <a:t>Cryptography and Network Security</a:t>
            </a:r>
            <a:br>
              <a:rPr lang="en-US" dirty="0"/>
            </a:br>
            <a:br>
              <a:rPr lang="en-US" dirty="0"/>
            </a:br>
            <a:r>
              <a:rPr lang="en-US" dirty="0"/>
              <a:t>Chapter 2</a:t>
            </a:r>
            <a:br>
              <a:rPr lang="en-US" dirty="0"/>
            </a:br>
            <a:r>
              <a:rPr lang="en-AU" dirty="0"/>
              <a:t> Classical Encryption</a:t>
            </a:r>
            <a:br>
              <a:rPr lang="en-AU" dirty="0"/>
            </a:br>
            <a:r>
              <a:rPr lang="en-AU" dirty="0"/>
              <a:t>Techniques</a:t>
            </a:r>
          </a:p>
        </p:txBody>
      </p:sp>
      <p:sp>
        <p:nvSpPr>
          <p:cNvPr id="7" name="Slide Number Placeholder 6">
            <a:extLst>
              <a:ext uri="{FF2B5EF4-FFF2-40B4-BE49-F238E27FC236}">
                <a16:creationId xmlns:a16="http://schemas.microsoft.com/office/drawing/2014/main" id="{66E4334D-E4D5-4C34-88AD-C9C1D2D1D48A}"/>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E4F0F903-2C74-4C1F-9C28-8CD4C13CE033}" type="slidenum">
              <a:rPr lang="en-US" altLang="en-US" sz="1000" smtClean="0"/>
              <a:pPr>
                <a:spcBef>
                  <a:spcPct val="0"/>
                </a:spcBef>
                <a:buClrTx/>
                <a:buSzTx/>
                <a:buFontTx/>
                <a:buNone/>
                <a:defRPr/>
              </a:pPr>
              <a:t>11</a:t>
            </a:fld>
            <a:endParaRPr lang="en-US" altLang="en-US"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80EE3FC-22DE-4C77-8A19-F8B0BF233533}"/>
              </a:ext>
            </a:extLst>
          </p:cNvPr>
          <p:cNvSpPr>
            <a:spLocks noGrp="1" noChangeArrowheads="1"/>
          </p:cNvSpPr>
          <p:nvPr>
            <p:ph type="title"/>
          </p:nvPr>
        </p:nvSpPr>
        <p:spPr/>
        <p:txBody>
          <a:bodyPr/>
          <a:lstStyle/>
          <a:p>
            <a:pPr eaLnBrk="1" hangingPunct="1">
              <a:defRPr/>
            </a:pPr>
            <a:r>
              <a:rPr lang="en-US"/>
              <a:t>Symmetric Encryption</a:t>
            </a:r>
            <a:endParaRPr lang="en-AU"/>
          </a:p>
        </p:txBody>
      </p:sp>
      <p:sp>
        <p:nvSpPr>
          <p:cNvPr id="46083" name="Rectangle 3">
            <a:extLst>
              <a:ext uri="{FF2B5EF4-FFF2-40B4-BE49-F238E27FC236}">
                <a16:creationId xmlns:a16="http://schemas.microsoft.com/office/drawing/2014/main" id="{ED94466E-60FD-471D-8939-53F32FB41C8B}"/>
              </a:ext>
            </a:extLst>
          </p:cNvPr>
          <p:cNvSpPr>
            <a:spLocks noGrp="1" noChangeArrowheads="1"/>
          </p:cNvSpPr>
          <p:nvPr>
            <p:ph type="body" idx="1"/>
          </p:nvPr>
        </p:nvSpPr>
        <p:spPr/>
        <p:txBody>
          <a:bodyPr/>
          <a:lstStyle/>
          <a:p>
            <a:pPr eaLnBrk="1" hangingPunct="1">
              <a:defRPr/>
            </a:pPr>
            <a:r>
              <a:rPr lang="en-US"/>
              <a:t>or conventional / </a:t>
            </a:r>
            <a:r>
              <a:rPr lang="en-AU"/>
              <a:t>private-key</a:t>
            </a:r>
            <a:r>
              <a:rPr lang="en-US"/>
              <a:t>  / single-key</a:t>
            </a:r>
          </a:p>
          <a:p>
            <a:pPr eaLnBrk="1" hangingPunct="1">
              <a:defRPr/>
            </a:pPr>
            <a:r>
              <a:rPr lang="en-AU"/>
              <a:t>sender and recipient share a common key</a:t>
            </a:r>
          </a:p>
          <a:p>
            <a:pPr eaLnBrk="1" hangingPunct="1">
              <a:defRPr/>
            </a:pPr>
            <a:r>
              <a:rPr lang="en-AU"/>
              <a:t>all classical encryption algorithms are private-key</a:t>
            </a:r>
          </a:p>
          <a:p>
            <a:pPr eaLnBrk="1" hangingPunct="1">
              <a:defRPr/>
            </a:pPr>
            <a:r>
              <a:rPr lang="en-US"/>
              <a:t>was only type prior to invention of public-key in 1970’s</a:t>
            </a:r>
          </a:p>
          <a:p>
            <a:pPr eaLnBrk="1" hangingPunct="1">
              <a:defRPr/>
            </a:pPr>
            <a:r>
              <a:rPr lang="en-US"/>
              <a:t>and by far most widely used</a:t>
            </a:r>
            <a:endParaRPr lang="en-AU"/>
          </a:p>
        </p:txBody>
      </p:sp>
      <p:sp>
        <p:nvSpPr>
          <p:cNvPr id="6" name="Slide Number Placeholder 5">
            <a:extLst>
              <a:ext uri="{FF2B5EF4-FFF2-40B4-BE49-F238E27FC236}">
                <a16:creationId xmlns:a16="http://schemas.microsoft.com/office/drawing/2014/main" id="{8581A4E3-956B-4F0F-AD7E-AE03701ACFF2}"/>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67E46E7F-BF6A-4DBC-AB77-4F5BAD462510}" type="slidenum">
              <a:rPr lang="en-US" altLang="en-US" sz="1000" smtClean="0"/>
              <a:pPr>
                <a:spcBef>
                  <a:spcPct val="0"/>
                </a:spcBef>
                <a:buClrTx/>
                <a:buSzTx/>
                <a:buFontTx/>
                <a:buNone/>
                <a:defRPr/>
              </a:pPr>
              <a:t>12</a:t>
            </a:fld>
            <a:endParaRPr lang="en-US" altLang="en-US"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FDBFAFE-0B84-4B2D-9C0B-8B4EFA4CEFA1}"/>
              </a:ext>
            </a:extLst>
          </p:cNvPr>
          <p:cNvSpPr>
            <a:spLocks noGrp="1" noChangeArrowheads="1"/>
          </p:cNvSpPr>
          <p:nvPr>
            <p:ph type="title"/>
          </p:nvPr>
        </p:nvSpPr>
        <p:spPr/>
        <p:txBody>
          <a:bodyPr/>
          <a:lstStyle/>
          <a:p>
            <a:pPr eaLnBrk="1" hangingPunct="1">
              <a:defRPr/>
            </a:pPr>
            <a:r>
              <a:rPr lang="en-AU"/>
              <a:t>Some Basic Terminology</a:t>
            </a:r>
          </a:p>
        </p:txBody>
      </p:sp>
      <p:sp>
        <p:nvSpPr>
          <p:cNvPr id="48131" name="Rectangle 3">
            <a:extLst>
              <a:ext uri="{FF2B5EF4-FFF2-40B4-BE49-F238E27FC236}">
                <a16:creationId xmlns:a16="http://schemas.microsoft.com/office/drawing/2014/main" id="{5E3F92BB-8E59-4A72-9EDC-14BD71AC2E9D}"/>
              </a:ext>
            </a:extLst>
          </p:cNvPr>
          <p:cNvSpPr>
            <a:spLocks noGrp="1" noChangeArrowheads="1"/>
          </p:cNvSpPr>
          <p:nvPr>
            <p:ph type="body" idx="1"/>
          </p:nvPr>
        </p:nvSpPr>
        <p:spPr>
          <a:xfrm>
            <a:off x="457200" y="1773238"/>
            <a:ext cx="8229600" cy="4779962"/>
          </a:xfrm>
        </p:spPr>
        <p:txBody>
          <a:bodyPr/>
          <a:lstStyle/>
          <a:p>
            <a:pPr eaLnBrk="1" hangingPunct="1">
              <a:lnSpc>
                <a:spcPct val="80000"/>
              </a:lnSpc>
              <a:defRPr/>
            </a:pPr>
            <a:r>
              <a:rPr lang="en-AU" sz="2400" b="1"/>
              <a:t>plaintext</a:t>
            </a:r>
            <a:r>
              <a:rPr lang="en-AU" sz="2400"/>
              <a:t> - original message </a:t>
            </a:r>
          </a:p>
          <a:p>
            <a:pPr eaLnBrk="1" hangingPunct="1">
              <a:lnSpc>
                <a:spcPct val="80000"/>
              </a:lnSpc>
              <a:defRPr/>
            </a:pPr>
            <a:r>
              <a:rPr lang="en-AU" sz="2400" b="1"/>
              <a:t>ciphertext</a:t>
            </a:r>
            <a:r>
              <a:rPr lang="en-AU" sz="2400"/>
              <a:t> - coded message </a:t>
            </a:r>
          </a:p>
          <a:p>
            <a:pPr eaLnBrk="1" hangingPunct="1">
              <a:lnSpc>
                <a:spcPct val="80000"/>
              </a:lnSpc>
              <a:defRPr/>
            </a:pPr>
            <a:r>
              <a:rPr lang="en-AU" sz="2400" b="1"/>
              <a:t>cipher</a:t>
            </a:r>
            <a:r>
              <a:rPr lang="en-AU" sz="2400"/>
              <a:t> - algorithm for transforming plaintext to ciphertext </a:t>
            </a:r>
          </a:p>
          <a:p>
            <a:pPr eaLnBrk="1" hangingPunct="1">
              <a:lnSpc>
                <a:spcPct val="80000"/>
              </a:lnSpc>
              <a:defRPr/>
            </a:pPr>
            <a:r>
              <a:rPr lang="en-AU" sz="2400" b="1"/>
              <a:t>key</a:t>
            </a:r>
            <a:r>
              <a:rPr lang="en-AU" sz="2400"/>
              <a:t> - info used in cipher known only to sender/receiver </a:t>
            </a:r>
          </a:p>
          <a:p>
            <a:pPr eaLnBrk="1" hangingPunct="1">
              <a:lnSpc>
                <a:spcPct val="80000"/>
              </a:lnSpc>
              <a:defRPr/>
            </a:pPr>
            <a:r>
              <a:rPr lang="en-AU" sz="2400" b="1"/>
              <a:t>encipher (encrypt)</a:t>
            </a:r>
            <a:r>
              <a:rPr lang="en-AU" sz="2400"/>
              <a:t> - converting plaintext to ciphertext </a:t>
            </a:r>
          </a:p>
          <a:p>
            <a:pPr eaLnBrk="1" hangingPunct="1">
              <a:lnSpc>
                <a:spcPct val="80000"/>
              </a:lnSpc>
              <a:defRPr/>
            </a:pPr>
            <a:r>
              <a:rPr lang="en-AU" sz="2400" b="1"/>
              <a:t>decipher (decrypt)</a:t>
            </a:r>
            <a:r>
              <a:rPr lang="en-AU" sz="2400"/>
              <a:t> - recovering ciphertext from plaintext</a:t>
            </a:r>
          </a:p>
          <a:p>
            <a:pPr eaLnBrk="1" hangingPunct="1">
              <a:lnSpc>
                <a:spcPct val="80000"/>
              </a:lnSpc>
              <a:defRPr/>
            </a:pPr>
            <a:r>
              <a:rPr lang="en-AU" sz="2400" b="1"/>
              <a:t>cryptography</a:t>
            </a:r>
            <a:r>
              <a:rPr lang="en-AU" sz="2400"/>
              <a:t> - study of encryption principles/methods</a:t>
            </a:r>
          </a:p>
          <a:p>
            <a:pPr eaLnBrk="1" hangingPunct="1">
              <a:lnSpc>
                <a:spcPct val="80000"/>
              </a:lnSpc>
              <a:defRPr/>
            </a:pPr>
            <a:r>
              <a:rPr lang="en-AU" sz="2400" b="1"/>
              <a:t>cryptanalysis (codebreaking)</a:t>
            </a:r>
            <a:r>
              <a:rPr lang="en-AU" sz="2400"/>
              <a:t> - study of principles/ methods of deciphering ciphertext </a:t>
            </a:r>
            <a:r>
              <a:rPr lang="en-AU" sz="2400" i="1"/>
              <a:t>without</a:t>
            </a:r>
            <a:r>
              <a:rPr lang="en-AU" sz="2400"/>
              <a:t> knowing key</a:t>
            </a:r>
          </a:p>
          <a:p>
            <a:pPr eaLnBrk="1" hangingPunct="1">
              <a:lnSpc>
                <a:spcPct val="80000"/>
              </a:lnSpc>
              <a:defRPr/>
            </a:pPr>
            <a:r>
              <a:rPr lang="en-AU" sz="2400" b="1"/>
              <a:t>cryptology</a:t>
            </a:r>
            <a:r>
              <a:rPr lang="en-AU" sz="2400"/>
              <a:t> - field of both cryptography and cryptanalysis</a:t>
            </a:r>
            <a:endParaRPr lang="en-AU" sz="2000"/>
          </a:p>
        </p:txBody>
      </p:sp>
      <p:sp>
        <p:nvSpPr>
          <p:cNvPr id="6" name="Slide Number Placeholder 5">
            <a:extLst>
              <a:ext uri="{FF2B5EF4-FFF2-40B4-BE49-F238E27FC236}">
                <a16:creationId xmlns:a16="http://schemas.microsoft.com/office/drawing/2014/main" id="{450667A4-177B-4179-AFB0-E080E7E9B7EF}"/>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95D80A77-14A7-4FB9-9334-B5FA6DF028FD}" type="slidenum">
              <a:rPr lang="en-US" altLang="en-US" sz="1000" smtClean="0"/>
              <a:pPr>
                <a:spcBef>
                  <a:spcPct val="0"/>
                </a:spcBef>
                <a:buClrTx/>
                <a:buSzTx/>
                <a:buFontTx/>
                <a:buNone/>
                <a:defRPr/>
              </a:pPr>
              <a:t>13</a:t>
            </a:fld>
            <a:endParaRPr lang="en-US" altLang="en-US"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DF21229-B978-4A20-B026-2F7C1C0F7A5C}"/>
              </a:ext>
            </a:extLst>
          </p:cNvPr>
          <p:cNvSpPr>
            <a:spLocks noGrp="1" noChangeArrowheads="1"/>
          </p:cNvSpPr>
          <p:nvPr>
            <p:ph type="title"/>
          </p:nvPr>
        </p:nvSpPr>
        <p:spPr/>
        <p:txBody>
          <a:bodyPr/>
          <a:lstStyle/>
          <a:p>
            <a:pPr eaLnBrk="1" hangingPunct="1">
              <a:defRPr/>
            </a:pPr>
            <a:r>
              <a:rPr lang="en-US"/>
              <a:t>Symmetric Cipher Model</a:t>
            </a:r>
            <a:endParaRPr lang="en-AU"/>
          </a:p>
        </p:txBody>
      </p:sp>
      <p:pic>
        <p:nvPicPr>
          <p:cNvPr id="10243" name="Picture 3">
            <a:extLst>
              <a:ext uri="{FF2B5EF4-FFF2-40B4-BE49-F238E27FC236}">
                <a16:creationId xmlns:a16="http://schemas.microsoft.com/office/drawing/2014/main" id="{6A745BCD-66BE-4FBC-A7BD-0433A0F2E2C6}"/>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7D8FB1B-479F-4409-983A-EB7513A3489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85F78061-F36C-408B-9344-B5062840F74F}" type="slidenum">
              <a:rPr lang="en-US" altLang="en-US" sz="1000" smtClean="0"/>
              <a:pPr>
                <a:spcBef>
                  <a:spcPct val="0"/>
                </a:spcBef>
                <a:buClrTx/>
                <a:buSzTx/>
                <a:buFontTx/>
                <a:buNone/>
                <a:defRPr/>
              </a:pPr>
              <a:t>14</a:t>
            </a:fld>
            <a:endParaRPr lang="en-US" altLang="en-US"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4B11FFF-EEDB-4E37-A0B7-41905667C744}"/>
              </a:ext>
            </a:extLst>
          </p:cNvPr>
          <p:cNvSpPr>
            <a:spLocks noGrp="1" noChangeArrowheads="1"/>
          </p:cNvSpPr>
          <p:nvPr>
            <p:ph type="title"/>
          </p:nvPr>
        </p:nvSpPr>
        <p:spPr/>
        <p:txBody>
          <a:bodyPr/>
          <a:lstStyle/>
          <a:p>
            <a:pPr eaLnBrk="1" hangingPunct="1">
              <a:defRPr/>
            </a:pPr>
            <a:r>
              <a:rPr lang="en-US"/>
              <a:t>Requirements</a:t>
            </a:r>
            <a:endParaRPr lang="en-AU"/>
          </a:p>
        </p:txBody>
      </p:sp>
      <p:sp>
        <p:nvSpPr>
          <p:cNvPr id="52227" name="Rectangle 3">
            <a:extLst>
              <a:ext uri="{FF2B5EF4-FFF2-40B4-BE49-F238E27FC236}">
                <a16:creationId xmlns:a16="http://schemas.microsoft.com/office/drawing/2014/main" id="{2100DC92-8F22-48DD-97F9-825D5E2EB889}"/>
              </a:ext>
            </a:extLst>
          </p:cNvPr>
          <p:cNvSpPr>
            <a:spLocks noGrp="1" noChangeArrowheads="1"/>
          </p:cNvSpPr>
          <p:nvPr>
            <p:ph type="body" idx="1"/>
          </p:nvPr>
        </p:nvSpPr>
        <p:spPr/>
        <p:txBody>
          <a:bodyPr/>
          <a:lstStyle/>
          <a:p>
            <a:pPr eaLnBrk="1" hangingPunct="1">
              <a:lnSpc>
                <a:spcPct val="90000"/>
              </a:lnSpc>
              <a:defRPr/>
            </a:pPr>
            <a:r>
              <a:rPr lang="en-US"/>
              <a:t>two requirements for secure use of symmetric encryption:</a:t>
            </a:r>
          </a:p>
          <a:p>
            <a:pPr lvl="1" eaLnBrk="1" hangingPunct="1">
              <a:lnSpc>
                <a:spcPct val="90000"/>
              </a:lnSpc>
              <a:defRPr/>
            </a:pPr>
            <a:r>
              <a:rPr lang="en-US"/>
              <a:t>a strong encryption algorithm</a:t>
            </a:r>
          </a:p>
          <a:p>
            <a:pPr lvl="1" eaLnBrk="1" hangingPunct="1">
              <a:lnSpc>
                <a:spcPct val="90000"/>
              </a:lnSpc>
              <a:defRPr/>
            </a:pPr>
            <a:r>
              <a:rPr lang="en-US"/>
              <a:t>a secret key known only to sender / receiver</a:t>
            </a:r>
          </a:p>
          <a:p>
            <a:pPr eaLnBrk="1" hangingPunct="1">
              <a:lnSpc>
                <a:spcPct val="90000"/>
              </a:lnSpc>
              <a:defRPr/>
            </a:pPr>
            <a:r>
              <a:rPr lang="en-US"/>
              <a:t>mathematically have:</a:t>
            </a:r>
          </a:p>
          <a:p>
            <a:pPr lvl="1" eaLnBrk="1" hangingPunct="1">
              <a:lnSpc>
                <a:spcPct val="90000"/>
              </a:lnSpc>
              <a:buFont typeface="Wingdings" panose="05000000000000000000" pitchFamily="2" charset="2"/>
              <a:buNone/>
              <a:defRPr/>
            </a:pPr>
            <a:r>
              <a:rPr lang="en-US" i="1"/>
              <a:t>	Y </a:t>
            </a:r>
            <a:r>
              <a:rPr lang="en-US"/>
              <a:t>= E</a:t>
            </a:r>
            <a:r>
              <a:rPr lang="en-US" sz="2400" i="1" baseline="-25000"/>
              <a:t>K</a:t>
            </a:r>
            <a:r>
              <a:rPr lang="en-US"/>
              <a:t>(</a:t>
            </a:r>
            <a:r>
              <a:rPr lang="en-US" i="1"/>
              <a:t>X</a:t>
            </a:r>
            <a:r>
              <a:rPr lang="en-US"/>
              <a:t>)</a:t>
            </a:r>
          </a:p>
          <a:p>
            <a:pPr lvl="1" eaLnBrk="1" hangingPunct="1">
              <a:lnSpc>
                <a:spcPct val="90000"/>
              </a:lnSpc>
              <a:buFont typeface="Wingdings" panose="05000000000000000000" pitchFamily="2" charset="2"/>
              <a:buNone/>
              <a:defRPr/>
            </a:pPr>
            <a:r>
              <a:rPr lang="en-US" i="1"/>
              <a:t>	X </a:t>
            </a:r>
            <a:r>
              <a:rPr lang="en-US"/>
              <a:t>= D</a:t>
            </a:r>
            <a:r>
              <a:rPr lang="en-US" sz="2400" i="1" baseline="-25000"/>
              <a:t>K</a:t>
            </a:r>
            <a:r>
              <a:rPr lang="en-US"/>
              <a:t>(</a:t>
            </a:r>
            <a:r>
              <a:rPr lang="en-US" i="1"/>
              <a:t>Y</a:t>
            </a:r>
            <a:r>
              <a:rPr lang="en-US"/>
              <a:t>)</a:t>
            </a:r>
          </a:p>
          <a:p>
            <a:pPr eaLnBrk="1" hangingPunct="1">
              <a:lnSpc>
                <a:spcPct val="90000"/>
              </a:lnSpc>
              <a:defRPr/>
            </a:pPr>
            <a:r>
              <a:rPr lang="en-US"/>
              <a:t>assume encryption algorithm is known</a:t>
            </a:r>
          </a:p>
          <a:p>
            <a:pPr eaLnBrk="1" hangingPunct="1">
              <a:lnSpc>
                <a:spcPct val="90000"/>
              </a:lnSpc>
              <a:defRPr/>
            </a:pPr>
            <a:r>
              <a:rPr lang="en-US"/>
              <a:t>implies a secure channel to distribute key</a:t>
            </a:r>
            <a:endParaRPr lang="en-AU"/>
          </a:p>
        </p:txBody>
      </p:sp>
      <p:sp>
        <p:nvSpPr>
          <p:cNvPr id="6" name="Slide Number Placeholder 5">
            <a:extLst>
              <a:ext uri="{FF2B5EF4-FFF2-40B4-BE49-F238E27FC236}">
                <a16:creationId xmlns:a16="http://schemas.microsoft.com/office/drawing/2014/main" id="{8C81CD36-0423-4C45-861A-F9F80DF19ED6}"/>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B16DBC02-6D36-4346-A71E-B59D02C54B3E}" type="slidenum">
              <a:rPr lang="en-US" altLang="en-US" sz="1000" smtClean="0"/>
              <a:pPr>
                <a:spcBef>
                  <a:spcPct val="0"/>
                </a:spcBef>
                <a:buClrTx/>
                <a:buSzTx/>
                <a:buFontTx/>
                <a:buNone/>
                <a:defRPr/>
              </a:pPr>
              <a:t>15</a:t>
            </a:fld>
            <a:endParaRPr lang="en-US" altLang="en-US"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B835C7E-B0C0-454D-88E7-D8B8D3B5570D}"/>
              </a:ext>
            </a:extLst>
          </p:cNvPr>
          <p:cNvSpPr>
            <a:spLocks noGrp="1" noChangeArrowheads="1"/>
          </p:cNvSpPr>
          <p:nvPr>
            <p:ph type="title"/>
          </p:nvPr>
        </p:nvSpPr>
        <p:spPr/>
        <p:txBody>
          <a:bodyPr/>
          <a:lstStyle/>
          <a:p>
            <a:pPr eaLnBrk="1" hangingPunct="1">
              <a:defRPr/>
            </a:pPr>
            <a:r>
              <a:rPr lang="en-US"/>
              <a:t>Cryptography</a:t>
            </a:r>
            <a:endParaRPr lang="en-AU"/>
          </a:p>
        </p:txBody>
      </p:sp>
      <p:sp>
        <p:nvSpPr>
          <p:cNvPr id="54275" name="Rectangle 3">
            <a:extLst>
              <a:ext uri="{FF2B5EF4-FFF2-40B4-BE49-F238E27FC236}">
                <a16:creationId xmlns:a16="http://schemas.microsoft.com/office/drawing/2014/main" id="{EFF5407E-9670-40D4-A55D-05BB21CCB9CA}"/>
              </a:ext>
            </a:extLst>
          </p:cNvPr>
          <p:cNvSpPr>
            <a:spLocks noGrp="1" noChangeArrowheads="1"/>
          </p:cNvSpPr>
          <p:nvPr>
            <p:ph type="body" idx="1"/>
          </p:nvPr>
        </p:nvSpPr>
        <p:spPr>
          <a:xfrm>
            <a:off x="457200" y="1676400"/>
            <a:ext cx="8229600" cy="4724400"/>
          </a:xfrm>
        </p:spPr>
        <p:txBody>
          <a:bodyPr/>
          <a:lstStyle/>
          <a:p>
            <a:pPr eaLnBrk="1" hangingPunct="1">
              <a:defRPr/>
            </a:pPr>
            <a:r>
              <a:rPr lang="en-US"/>
              <a:t>characterize cryptographic system by:</a:t>
            </a:r>
          </a:p>
          <a:p>
            <a:pPr lvl="1" eaLnBrk="1" hangingPunct="1">
              <a:defRPr/>
            </a:pPr>
            <a:r>
              <a:rPr lang="en-US"/>
              <a:t>type of encryption operations used</a:t>
            </a:r>
          </a:p>
          <a:p>
            <a:pPr lvl="2" eaLnBrk="1" hangingPunct="1">
              <a:defRPr/>
            </a:pPr>
            <a:r>
              <a:rPr lang="en-US"/>
              <a:t>substitution / transposition / product</a:t>
            </a:r>
          </a:p>
          <a:p>
            <a:pPr lvl="1" eaLnBrk="1" hangingPunct="1">
              <a:defRPr/>
            </a:pPr>
            <a:r>
              <a:rPr lang="en-US"/>
              <a:t>number of keys used</a:t>
            </a:r>
          </a:p>
          <a:p>
            <a:pPr lvl="2" eaLnBrk="1" hangingPunct="1">
              <a:defRPr/>
            </a:pPr>
            <a:r>
              <a:rPr lang="en-US"/>
              <a:t>single-key or private / two-key or public</a:t>
            </a:r>
          </a:p>
          <a:p>
            <a:pPr lvl="1" eaLnBrk="1" hangingPunct="1">
              <a:defRPr/>
            </a:pPr>
            <a:r>
              <a:rPr lang="en-US"/>
              <a:t>way in which plaintext is processed</a:t>
            </a:r>
          </a:p>
          <a:p>
            <a:pPr lvl="2" eaLnBrk="1" hangingPunct="1">
              <a:defRPr/>
            </a:pPr>
            <a:r>
              <a:rPr lang="en-US"/>
              <a:t>block / stream</a:t>
            </a:r>
            <a:endParaRPr lang="en-AU"/>
          </a:p>
        </p:txBody>
      </p:sp>
      <p:sp>
        <p:nvSpPr>
          <p:cNvPr id="6" name="Slide Number Placeholder 5">
            <a:extLst>
              <a:ext uri="{FF2B5EF4-FFF2-40B4-BE49-F238E27FC236}">
                <a16:creationId xmlns:a16="http://schemas.microsoft.com/office/drawing/2014/main" id="{D722210E-B1C4-493E-8C90-E54EE8FFB9A1}"/>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7EA8BD3C-2D8E-4ACB-9442-661049DEFA7B}" type="slidenum">
              <a:rPr lang="en-US" altLang="en-US" sz="1000" smtClean="0"/>
              <a:pPr>
                <a:spcBef>
                  <a:spcPct val="0"/>
                </a:spcBef>
                <a:buClrTx/>
                <a:buSzTx/>
                <a:buFontTx/>
                <a:buNone/>
                <a:defRPr/>
              </a:pPr>
              <a:t>16</a:t>
            </a:fld>
            <a:endParaRPr lang="en-US" altLang="en-US"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D90502-5571-476C-80FB-A2719F65D106}"/>
              </a:ext>
            </a:extLst>
          </p:cNvPr>
          <p:cNvSpPr>
            <a:spLocks noGrp="1" noChangeArrowheads="1"/>
          </p:cNvSpPr>
          <p:nvPr>
            <p:ph type="title"/>
          </p:nvPr>
        </p:nvSpPr>
        <p:spPr/>
        <p:txBody>
          <a:bodyPr/>
          <a:lstStyle/>
          <a:p>
            <a:pPr eaLnBrk="1" hangingPunct="1">
              <a:defRPr/>
            </a:pPr>
            <a:r>
              <a:rPr lang="en-US"/>
              <a:t>Cryptanalysis</a:t>
            </a:r>
            <a:endParaRPr lang="en-AU"/>
          </a:p>
        </p:txBody>
      </p:sp>
      <p:sp>
        <p:nvSpPr>
          <p:cNvPr id="1027" name="Rectangle 3">
            <a:extLst>
              <a:ext uri="{FF2B5EF4-FFF2-40B4-BE49-F238E27FC236}">
                <a16:creationId xmlns:a16="http://schemas.microsoft.com/office/drawing/2014/main" id="{5E58403D-1529-4A65-B887-FBC468EB121F}"/>
              </a:ext>
            </a:extLst>
          </p:cNvPr>
          <p:cNvSpPr>
            <a:spLocks noGrp="1" noChangeArrowheads="1"/>
          </p:cNvSpPr>
          <p:nvPr>
            <p:ph type="body" idx="1"/>
          </p:nvPr>
        </p:nvSpPr>
        <p:spPr/>
        <p:txBody>
          <a:bodyPr/>
          <a:lstStyle/>
          <a:p>
            <a:pPr eaLnBrk="1" hangingPunct="1">
              <a:defRPr/>
            </a:pPr>
            <a:r>
              <a:rPr lang="en-US"/>
              <a:t>objective to recover key not just message</a:t>
            </a:r>
          </a:p>
          <a:p>
            <a:pPr eaLnBrk="1" hangingPunct="1">
              <a:defRPr/>
            </a:pPr>
            <a:r>
              <a:rPr lang="en-US"/>
              <a:t>general approaches:</a:t>
            </a:r>
          </a:p>
          <a:p>
            <a:pPr lvl="1" eaLnBrk="1" hangingPunct="1">
              <a:defRPr/>
            </a:pPr>
            <a:r>
              <a:rPr lang="en-US"/>
              <a:t>cryptanalytic attack</a:t>
            </a:r>
          </a:p>
          <a:p>
            <a:pPr lvl="1" eaLnBrk="1" hangingPunct="1">
              <a:defRPr/>
            </a:pPr>
            <a:r>
              <a:rPr lang="en-US"/>
              <a:t>brute-force attack</a:t>
            </a:r>
            <a:endParaRPr lang="en-AU"/>
          </a:p>
        </p:txBody>
      </p:sp>
      <p:sp>
        <p:nvSpPr>
          <p:cNvPr id="6" name="Slide Number Placeholder 5">
            <a:extLst>
              <a:ext uri="{FF2B5EF4-FFF2-40B4-BE49-F238E27FC236}">
                <a16:creationId xmlns:a16="http://schemas.microsoft.com/office/drawing/2014/main" id="{521CC90D-F055-415A-8D2E-5302B7648CE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F8EBBFD0-ACD8-48B4-8625-C2048A7BD945}" type="slidenum">
              <a:rPr lang="en-US" altLang="en-US" sz="1000" smtClean="0"/>
              <a:pPr>
                <a:spcBef>
                  <a:spcPct val="0"/>
                </a:spcBef>
                <a:buClrTx/>
                <a:buSzTx/>
                <a:buFontTx/>
                <a:buNone/>
                <a:defRPr/>
              </a:pPr>
              <a:t>17</a:t>
            </a:fld>
            <a:endParaRPr lang="en-US" altLang="en-US" sz="1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59B2240-E88E-4004-A873-EFB8BBE33C85}"/>
              </a:ext>
            </a:extLst>
          </p:cNvPr>
          <p:cNvSpPr>
            <a:spLocks noGrp="1" noChangeArrowheads="1"/>
          </p:cNvSpPr>
          <p:nvPr>
            <p:ph type="title"/>
          </p:nvPr>
        </p:nvSpPr>
        <p:spPr/>
        <p:txBody>
          <a:bodyPr/>
          <a:lstStyle/>
          <a:p>
            <a:pPr eaLnBrk="1" hangingPunct="1">
              <a:defRPr/>
            </a:pPr>
            <a:r>
              <a:rPr lang="en-US"/>
              <a:t>Cryptanalytic Attacks</a:t>
            </a:r>
            <a:endParaRPr lang="en-AU"/>
          </a:p>
        </p:txBody>
      </p:sp>
      <p:sp>
        <p:nvSpPr>
          <p:cNvPr id="55299" name="Rectangle 3">
            <a:extLst>
              <a:ext uri="{FF2B5EF4-FFF2-40B4-BE49-F238E27FC236}">
                <a16:creationId xmlns:a16="http://schemas.microsoft.com/office/drawing/2014/main" id="{653470BE-7E46-48C7-900D-ACD813C1266F}"/>
              </a:ext>
            </a:extLst>
          </p:cNvPr>
          <p:cNvSpPr>
            <a:spLocks noGrp="1" noChangeArrowheads="1"/>
          </p:cNvSpPr>
          <p:nvPr>
            <p:ph type="body" idx="1"/>
          </p:nvPr>
        </p:nvSpPr>
        <p:spPr>
          <a:xfrm>
            <a:off x="468313" y="1628800"/>
            <a:ext cx="8229600" cy="5229200"/>
          </a:xfrm>
        </p:spPr>
        <p:txBody>
          <a:bodyPr/>
          <a:lstStyle/>
          <a:p>
            <a:pPr eaLnBrk="1" hangingPunct="1">
              <a:lnSpc>
                <a:spcPct val="90000"/>
              </a:lnSpc>
              <a:defRPr/>
            </a:pPr>
            <a:r>
              <a:rPr lang="en-AU" sz="2800" b="1" dirty="0"/>
              <a:t>ciphertext only</a:t>
            </a:r>
            <a:r>
              <a:rPr lang="en-AU" sz="2800" dirty="0"/>
              <a:t> </a:t>
            </a:r>
          </a:p>
          <a:p>
            <a:pPr lvl="1" eaLnBrk="1" hangingPunct="1">
              <a:lnSpc>
                <a:spcPct val="90000"/>
              </a:lnSpc>
              <a:defRPr/>
            </a:pPr>
            <a:r>
              <a:rPr lang="en-AU" sz="2400" dirty="0"/>
              <a:t>only know algorithm &amp; ciphertext, is statistical, know or can identify plaintext </a:t>
            </a:r>
          </a:p>
          <a:p>
            <a:pPr eaLnBrk="1" hangingPunct="1">
              <a:lnSpc>
                <a:spcPct val="90000"/>
              </a:lnSpc>
              <a:defRPr/>
            </a:pPr>
            <a:r>
              <a:rPr lang="en-AU" sz="2800" b="1" dirty="0"/>
              <a:t>known plaintext</a:t>
            </a:r>
            <a:r>
              <a:rPr lang="en-AU" sz="2800" dirty="0"/>
              <a:t> </a:t>
            </a:r>
          </a:p>
          <a:p>
            <a:pPr lvl="1" eaLnBrk="1" hangingPunct="1">
              <a:lnSpc>
                <a:spcPct val="90000"/>
              </a:lnSpc>
              <a:defRPr/>
            </a:pPr>
            <a:r>
              <a:rPr lang="en-AU" sz="2400" dirty="0"/>
              <a:t>know/suspect plaintext &amp; ciphertext</a:t>
            </a:r>
          </a:p>
          <a:p>
            <a:pPr eaLnBrk="1" hangingPunct="1">
              <a:lnSpc>
                <a:spcPct val="90000"/>
              </a:lnSpc>
              <a:defRPr/>
            </a:pPr>
            <a:r>
              <a:rPr lang="en-AU" sz="2800" b="1" dirty="0"/>
              <a:t>chosen plaintext</a:t>
            </a:r>
            <a:r>
              <a:rPr lang="en-AU" sz="2800" dirty="0"/>
              <a:t> </a:t>
            </a:r>
          </a:p>
          <a:p>
            <a:pPr lvl="1" eaLnBrk="1" hangingPunct="1">
              <a:lnSpc>
                <a:spcPct val="90000"/>
              </a:lnSpc>
              <a:defRPr/>
            </a:pPr>
            <a:r>
              <a:rPr lang="en-AU" sz="2400" dirty="0"/>
              <a:t>select plaintext and obtain ciphertext</a:t>
            </a:r>
          </a:p>
          <a:p>
            <a:pPr eaLnBrk="1" hangingPunct="1">
              <a:lnSpc>
                <a:spcPct val="90000"/>
              </a:lnSpc>
              <a:defRPr/>
            </a:pPr>
            <a:r>
              <a:rPr lang="en-AU" sz="2800" b="1" dirty="0"/>
              <a:t>chosen ciphertext</a:t>
            </a:r>
            <a:r>
              <a:rPr lang="en-AU" sz="2800" dirty="0"/>
              <a:t> </a:t>
            </a:r>
          </a:p>
          <a:p>
            <a:pPr lvl="1" eaLnBrk="1" hangingPunct="1">
              <a:lnSpc>
                <a:spcPct val="90000"/>
              </a:lnSpc>
              <a:defRPr/>
            </a:pPr>
            <a:r>
              <a:rPr lang="en-AU" sz="2400" dirty="0"/>
              <a:t>select ciphertext and obtain plaintext</a:t>
            </a:r>
          </a:p>
          <a:p>
            <a:pPr eaLnBrk="1" hangingPunct="1">
              <a:lnSpc>
                <a:spcPct val="90000"/>
              </a:lnSpc>
              <a:defRPr/>
            </a:pPr>
            <a:r>
              <a:rPr lang="en-AU" sz="2800" b="1" dirty="0"/>
              <a:t>chosen text</a:t>
            </a:r>
            <a:r>
              <a:rPr lang="en-AU" sz="2800" dirty="0"/>
              <a:t> </a:t>
            </a:r>
          </a:p>
          <a:p>
            <a:pPr lvl="1" eaLnBrk="1" hangingPunct="1">
              <a:lnSpc>
                <a:spcPct val="90000"/>
              </a:lnSpc>
              <a:defRPr/>
            </a:pPr>
            <a:r>
              <a:rPr lang="en-AU" sz="2400" dirty="0"/>
              <a:t>select plaintext or ciphertext to </a:t>
            </a:r>
            <a:r>
              <a:rPr lang="en-AU" sz="2400" dirty="0" err="1"/>
              <a:t>en</a:t>
            </a:r>
            <a:r>
              <a:rPr lang="en-AU" sz="2400" dirty="0"/>
              <a:t>/decrypt</a:t>
            </a:r>
          </a:p>
        </p:txBody>
      </p:sp>
      <p:sp>
        <p:nvSpPr>
          <p:cNvPr id="6" name="Slide Number Placeholder 5">
            <a:extLst>
              <a:ext uri="{FF2B5EF4-FFF2-40B4-BE49-F238E27FC236}">
                <a16:creationId xmlns:a16="http://schemas.microsoft.com/office/drawing/2014/main" id="{160C2BD8-168B-4B97-86A9-A6F0EB96E03D}"/>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8B71AAB9-6A9A-4DBF-A856-7CD3D8C80919}" type="slidenum">
              <a:rPr lang="en-US" altLang="en-US" sz="1000" smtClean="0"/>
              <a:pPr>
                <a:spcBef>
                  <a:spcPct val="0"/>
                </a:spcBef>
                <a:buClrTx/>
                <a:buSzTx/>
                <a:buFontTx/>
                <a:buNone/>
                <a:defRPr/>
              </a:pPr>
              <a:t>18</a:t>
            </a:fld>
            <a:endParaRPr lang="en-US" altLang="en-US"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F6F559D-D1EA-4635-A7CE-447C715C5C15}"/>
              </a:ext>
            </a:extLst>
          </p:cNvPr>
          <p:cNvSpPr>
            <a:spLocks noGrp="1" noChangeArrowheads="1"/>
          </p:cNvSpPr>
          <p:nvPr>
            <p:ph type="title"/>
          </p:nvPr>
        </p:nvSpPr>
        <p:spPr/>
        <p:txBody>
          <a:bodyPr/>
          <a:lstStyle/>
          <a:p>
            <a:pPr eaLnBrk="1" hangingPunct="1">
              <a:defRPr/>
            </a:pPr>
            <a:r>
              <a:rPr lang="en-US"/>
              <a:t>Brute Force Search</a:t>
            </a:r>
            <a:endParaRPr lang="en-AU"/>
          </a:p>
        </p:txBody>
      </p:sp>
      <p:sp>
        <p:nvSpPr>
          <p:cNvPr id="58371" name="Rectangle 3">
            <a:extLst>
              <a:ext uri="{FF2B5EF4-FFF2-40B4-BE49-F238E27FC236}">
                <a16:creationId xmlns:a16="http://schemas.microsoft.com/office/drawing/2014/main" id="{1F10C8FC-8E91-4B85-88ED-0A9050E00CB5}"/>
              </a:ext>
            </a:extLst>
          </p:cNvPr>
          <p:cNvSpPr>
            <a:spLocks noGrp="1" noChangeArrowheads="1"/>
          </p:cNvSpPr>
          <p:nvPr>
            <p:ph type="body" idx="1"/>
          </p:nvPr>
        </p:nvSpPr>
        <p:spPr>
          <a:xfrm>
            <a:off x="457200" y="1676400"/>
            <a:ext cx="8229600" cy="1828800"/>
          </a:xfrm>
        </p:spPr>
        <p:txBody>
          <a:bodyPr/>
          <a:lstStyle/>
          <a:p>
            <a:pPr eaLnBrk="1" hangingPunct="1">
              <a:lnSpc>
                <a:spcPct val="90000"/>
              </a:lnSpc>
              <a:defRPr/>
            </a:pPr>
            <a:r>
              <a:rPr lang="en-AU" sz="2800"/>
              <a:t>always possible to simply try every key </a:t>
            </a:r>
          </a:p>
          <a:p>
            <a:pPr eaLnBrk="1" hangingPunct="1">
              <a:lnSpc>
                <a:spcPct val="90000"/>
              </a:lnSpc>
              <a:defRPr/>
            </a:pPr>
            <a:r>
              <a:rPr lang="en-AU" sz="2800"/>
              <a:t>most basic attack, proportional to key size </a:t>
            </a:r>
          </a:p>
          <a:p>
            <a:pPr eaLnBrk="1" hangingPunct="1">
              <a:lnSpc>
                <a:spcPct val="90000"/>
              </a:lnSpc>
              <a:defRPr/>
            </a:pPr>
            <a:r>
              <a:rPr lang="en-AU" sz="2800"/>
              <a:t>assume either know / recognise plaintext</a:t>
            </a:r>
          </a:p>
          <a:p>
            <a:pPr algn="ctr" eaLnBrk="1" hangingPunct="1">
              <a:lnSpc>
                <a:spcPct val="90000"/>
              </a:lnSpc>
              <a:defRPr/>
            </a:pPr>
            <a:endParaRPr lang="en-US" sz="2800" b="1">
              <a:effectLst/>
              <a:latin typeface="Times" charset="0"/>
            </a:endParaRPr>
          </a:p>
          <a:p>
            <a:pPr eaLnBrk="1" hangingPunct="1">
              <a:lnSpc>
                <a:spcPct val="90000"/>
              </a:lnSpc>
              <a:defRPr/>
            </a:pPr>
            <a:endParaRPr lang="en-US" sz="2800">
              <a:effectLst/>
              <a:latin typeface="Times" charset="0"/>
            </a:endParaRPr>
          </a:p>
          <a:p>
            <a:pPr eaLnBrk="1" hangingPunct="1">
              <a:lnSpc>
                <a:spcPct val="90000"/>
              </a:lnSpc>
              <a:defRPr/>
            </a:pPr>
            <a:endParaRPr lang="en-AU" sz="2800"/>
          </a:p>
          <a:p>
            <a:pPr eaLnBrk="1" hangingPunct="1">
              <a:lnSpc>
                <a:spcPct val="90000"/>
              </a:lnSpc>
              <a:buFont typeface="Wingdings" panose="05000000000000000000" pitchFamily="2" charset="2"/>
              <a:buNone/>
              <a:defRPr/>
            </a:pPr>
            <a:endParaRPr lang="en-AU" sz="2800"/>
          </a:p>
          <a:p>
            <a:pPr eaLnBrk="1" hangingPunct="1">
              <a:lnSpc>
                <a:spcPct val="90000"/>
              </a:lnSpc>
              <a:defRPr/>
            </a:pPr>
            <a:endParaRPr lang="en-AU" sz="2800"/>
          </a:p>
          <a:p>
            <a:pPr eaLnBrk="1" hangingPunct="1">
              <a:lnSpc>
                <a:spcPct val="90000"/>
              </a:lnSpc>
              <a:defRPr/>
            </a:pPr>
            <a:endParaRPr lang="en-AU" sz="2800"/>
          </a:p>
        </p:txBody>
      </p:sp>
      <p:graphicFrame>
        <p:nvGraphicFramePr>
          <p:cNvPr id="58505" name="Group 137">
            <a:extLst>
              <a:ext uri="{FF2B5EF4-FFF2-40B4-BE49-F238E27FC236}">
                <a16:creationId xmlns:a16="http://schemas.microsoft.com/office/drawing/2014/main" id="{D49F4710-EEC8-4F95-A280-999F02A69EFF}"/>
              </a:ext>
            </a:extLst>
          </p:cNvPr>
          <p:cNvGraphicFramePr>
            <a:graphicFrameLocks noGrp="1"/>
          </p:cNvGraphicFramePr>
          <p:nvPr/>
        </p:nvGraphicFramePr>
        <p:xfrm>
          <a:off x="533400" y="3581400"/>
          <a:ext cx="8077200" cy="2786065"/>
        </p:xfrm>
        <a:graphic>
          <a:graphicData uri="http://schemas.openxmlformats.org/drawingml/2006/table">
            <a:tbl>
              <a:tblPr/>
              <a:tblGrid>
                <a:gridCol w="1504950">
                  <a:extLst>
                    <a:ext uri="{9D8B030D-6E8A-4147-A177-3AD203B41FA5}">
                      <a16:colId xmlns:a16="http://schemas.microsoft.com/office/drawing/2014/main" val="20000"/>
                    </a:ext>
                  </a:extLst>
                </a:gridCol>
                <a:gridCol w="1936750">
                  <a:extLst>
                    <a:ext uri="{9D8B030D-6E8A-4147-A177-3AD203B41FA5}">
                      <a16:colId xmlns:a16="http://schemas.microsoft.com/office/drawing/2014/main" val="20001"/>
                    </a:ext>
                  </a:extLst>
                </a:gridCol>
                <a:gridCol w="2419350">
                  <a:extLst>
                    <a:ext uri="{9D8B030D-6E8A-4147-A177-3AD203B41FA5}">
                      <a16:colId xmlns:a16="http://schemas.microsoft.com/office/drawing/2014/main" val="20002"/>
                    </a:ext>
                  </a:extLst>
                </a:gridCol>
                <a:gridCol w="2216150">
                  <a:extLst>
                    <a:ext uri="{9D8B030D-6E8A-4147-A177-3AD203B41FA5}">
                      <a16:colId xmlns:a16="http://schemas.microsoft.com/office/drawing/2014/main" val="20003"/>
                    </a:ext>
                  </a:extLst>
                </a:gridCol>
              </a:tblGrid>
              <a:tr h="518133">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charset="0"/>
                        </a:rPr>
                        <a:t>Key Size (bits)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charset="0"/>
                        </a:rPr>
                        <a:t>Number of Alternative Keys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charset="0"/>
                        </a:rPr>
                        <a:t>Time required at 1 decryption/µs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1" i="0" u="none" strike="noStrike" cap="none" normalizeH="0" baseline="0">
                          <a:ln>
                            <a:noFill/>
                          </a:ln>
                          <a:solidFill>
                            <a:schemeClr val="tx1"/>
                          </a:solidFill>
                          <a:effectLst/>
                          <a:latin typeface="Times" charset="0"/>
                        </a:rPr>
                        <a:t>Time required at 10</a:t>
                      </a:r>
                      <a:r>
                        <a:rPr kumimoji="0" lang="en-US" sz="1400" b="0" i="0" u="none" strike="noStrike" cap="none" normalizeH="0" baseline="30000">
                          <a:ln>
                            <a:noFill/>
                          </a:ln>
                          <a:solidFill>
                            <a:schemeClr val="tx1"/>
                          </a:solidFill>
                          <a:effectLst/>
                          <a:latin typeface="Times" charset="0"/>
                        </a:rPr>
                        <a:t>6</a:t>
                      </a:r>
                      <a:r>
                        <a:rPr kumimoji="0" lang="en-US" sz="1400" b="1" i="0" u="none" strike="noStrike" cap="none" normalizeH="0" baseline="0">
                          <a:ln>
                            <a:noFill/>
                          </a:ln>
                          <a:solidFill>
                            <a:schemeClr val="tx1"/>
                          </a:solidFill>
                          <a:effectLst/>
                          <a:latin typeface="Times" charset="0"/>
                        </a:rPr>
                        <a:t> decryptions/µs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221">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32</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32</a:t>
                      </a:r>
                      <a:r>
                        <a:rPr kumimoji="0" lang="en-US" sz="1400" b="0" i="0" u="none" strike="noStrike" cap="none" normalizeH="0" baseline="0">
                          <a:ln>
                            <a:noFill/>
                          </a:ln>
                          <a:solidFill>
                            <a:schemeClr val="tx1"/>
                          </a:solidFill>
                          <a:effectLst/>
                          <a:latin typeface="Times" charset="0"/>
                        </a:rPr>
                        <a:t>  = 4.3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9</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31</a:t>
                      </a:r>
                      <a:r>
                        <a:rPr kumimoji="0" lang="en-US" sz="1400" b="0" i="0" u="none" strike="noStrike" cap="none" normalizeH="0" baseline="0">
                          <a:ln>
                            <a:noFill/>
                          </a:ln>
                          <a:solidFill>
                            <a:schemeClr val="tx1"/>
                          </a:solidFill>
                          <a:effectLst/>
                          <a:latin typeface="Times" charset="0"/>
                        </a:rPr>
                        <a:t> µs	= 35.8 minutes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2.15 milliseconds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1221">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56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56</a:t>
                      </a:r>
                      <a:r>
                        <a:rPr kumimoji="0" lang="en-US" sz="1400" b="0" i="0" u="none" strike="noStrike" cap="none" normalizeH="0" baseline="0">
                          <a:ln>
                            <a:noFill/>
                          </a:ln>
                          <a:solidFill>
                            <a:schemeClr val="tx1"/>
                          </a:solidFill>
                          <a:effectLst/>
                          <a:latin typeface="Times" charset="0"/>
                        </a:rPr>
                        <a:t>  = 7.2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16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55</a:t>
                      </a:r>
                      <a:r>
                        <a:rPr kumimoji="0" lang="en-US" sz="1400" b="0" i="0" u="none" strike="noStrike" cap="none" normalizeH="0" baseline="0">
                          <a:ln>
                            <a:noFill/>
                          </a:ln>
                          <a:solidFill>
                            <a:schemeClr val="tx1"/>
                          </a:solidFill>
                          <a:effectLst/>
                          <a:latin typeface="Times" charset="0"/>
                        </a:rPr>
                        <a:t> µs	= 1142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10.01 hours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79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128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128</a:t>
                      </a:r>
                      <a:r>
                        <a:rPr kumimoji="0" lang="en-US" sz="1400" b="0" i="0" u="none" strike="noStrike" cap="none" normalizeH="0" baseline="0">
                          <a:ln>
                            <a:noFill/>
                          </a:ln>
                          <a:solidFill>
                            <a:schemeClr val="tx1"/>
                          </a:solidFill>
                          <a:effectLst/>
                          <a:latin typeface="Times" charset="0"/>
                        </a:rPr>
                        <a:t>  = 3.4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38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127</a:t>
                      </a:r>
                      <a:r>
                        <a:rPr kumimoji="0" lang="en-US" sz="1400" b="0" i="0" u="none" strike="noStrike" cap="none" normalizeH="0" baseline="0">
                          <a:ln>
                            <a:noFill/>
                          </a:ln>
                          <a:solidFill>
                            <a:schemeClr val="tx1"/>
                          </a:solidFill>
                          <a:effectLst/>
                          <a:latin typeface="Times" charset="0"/>
                        </a:rPr>
                        <a:t> µs	= 5.4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24</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5.4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18</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799">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168</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168</a:t>
                      </a:r>
                      <a:r>
                        <a:rPr kumimoji="0" lang="en-US" sz="1400" b="0" i="0" u="none" strike="noStrike" cap="none" normalizeH="0" baseline="0">
                          <a:ln>
                            <a:noFill/>
                          </a:ln>
                          <a:solidFill>
                            <a:schemeClr val="tx1"/>
                          </a:solidFill>
                          <a:effectLst/>
                          <a:latin typeface="Times" charset="0"/>
                        </a:rPr>
                        <a:t>  = 3.7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50</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a:t>
                      </a:r>
                      <a:r>
                        <a:rPr kumimoji="0" lang="en-US" sz="1400" b="0" i="0" u="none" strike="noStrike" cap="none" normalizeH="0" baseline="30000">
                          <a:ln>
                            <a:noFill/>
                          </a:ln>
                          <a:solidFill>
                            <a:schemeClr val="tx1"/>
                          </a:solidFill>
                          <a:effectLst/>
                          <a:latin typeface="Times" charset="0"/>
                        </a:rPr>
                        <a:t>167</a:t>
                      </a:r>
                      <a:r>
                        <a:rPr kumimoji="0" lang="en-US" sz="1400" b="0" i="0" u="none" strike="noStrike" cap="none" normalizeH="0" baseline="0">
                          <a:ln>
                            <a:noFill/>
                          </a:ln>
                          <a:solidFill>
                            <a:schemeClr val="tx1"/>
                          </a:solidFill>
                          <a:effectLst/>
                          <a:latin typeface="Times" charset="0"/>
                        </a:rPr>
                        <a:t> µs	= 5.9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36</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5.9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30</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53889">
                <a:tc>
                  <a:txBody>
                    <a:body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26 characters (permutation)</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26! = 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26</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2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26</a:t>
                      </a:r>
                      <a:r>
                        <a:rPr kumimoji="0" lang="en-US" sz="1400" b="0" i="0" u="none" strike="noStrike" cap="none" normalizeH="0" baseline="0">
                          <a:ln>
                            <a:noFill/>
                          </a:ln>
                          <a:solidFill>
                            <a:schemeClr val="tx1"/>
                          </a:solidFill>
                          <a:effectLst/>
                          <a:latin typeface="Times" charset="0"/>
                        </a:rPr>
                        <a:t> µs	= 6.4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12</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
                          <a:schemeClr val="hlink"/>
                        </a:buClr>
                        <a:buSzPct val="80000"/>
                        <a:buFont typeface="Wingdings" pitchFamily="2" charset="2"/>
                        <a:buNone/>
                        <a:tabLst/>
                      </a:pPr>
                      <a:r>
                        <a:rPr kumimoji="0" lang="en-US" sz="1400" b="0" i="0" u="none" strike="noStrike" cap="none" normalizeH="0" baseline="0">
                          <a:ln>
                            <a:noFill/>
                          </a:ln>
                          <a:solidFill>
                            <a:schemeClr val="tx1"/>
                          </a:solidFill>
                          <a:effectLst/>
                          <a:latin typeface="Times" charset="0"/>
                        </a:rPr>
                        <a:t>6.4 </a:t>
                      </a:r>
                      <a:r>
                        <a:rPr kumimoji="0" lang="en-US" sz="1400" b="0" i="0" u="none" strike="noStrike" cap="none" normalizeH="0" baseline="0">
                          <a:ln>
                            <a:noFill/>
                          </a:ln>
                          <a:solidFill>
                            <a:schemeClr val="tx1"/>
                          </a:solidFill>
                          <a:effectLst/>
                          <a:latin typeface="Symbol" pitchFamily="18" charset="2"/>
                          <a:sym typeface="Symbol" pitchFamily="18" charset="2"/>
                        </a:rPr>
                        <a:t></a:t>
                      </a:r>
                      <a:r>
                        <a:rPr kumimoji="0" lang="en-US" sz="1400" b="0" i="0" u="none" strike="noStrike" cap="none" normalizeH="0" baseline="0">
                          <a:ln>
                            <a:noFill/>
                          </a:ln>
                          <a:solidFill>
                            <a:schemeClr val="tx1"/>
                          </a:solidFill>
                          <a:effectLst/>
                          <a:latin typeface="Times" charset="0"/>
                        </a:rPr>
                        <a:t> 10</a:t>
                      </a:r>
                      <a:r>
                        <a:rPr kumimoji="0" lang="en-US" sz="1400" b="0" i="0" u="none" strike="noStrike" cap="none" normalizeH="0" baseline="30000">
                          <a:ln>
                            <a:noFill/>
                          </a:ln>
                          <a:solidFill>
                            <a:schemeClr val="tx1"/>
                          </a:solidFill>
                          <a:effectLst/>
                          <a:latin typeface="Times" charset="0"/>
                        </a:rPr>
                        <a:t>6</a:t>
                      </a:r>
                      <a:r>
                        <a:rPr kumimoji="0" lang="en-US" sz="1400" b="0" i="0" u="none" strike="noStrike" cap="none" normalizeH="0" baseline="0">
                          <a:ln>
                            <a:noFill/>
                          </a:ln>
                          <a:solidFill>
                            <a:schemeClr val="tx1"/>
                          </a:solidFill>
                          <a:effectLst/>
                          <a:latin typeface="Times" charset="0"/>
                        </a:rPr>
                        <a:t> years</a:t>
                      </a:r>
                      <a:endParaRPr kumimoji="0" lang="en-US" sz="1400" b="0" i="0" u="none" strike="noStrike" cap="none" normalizeH="0" baseline="0">
                        <a:ln>
                          <a:noFill/>
                        </a:ln>
                        <a:solidFill>
                          <a:schemeClr val="tx1"/>
                        </a:solidFill>
                        <a:effectLst>
                          <a:outerShdw blurRad="38100" dist="38100" dir="2700000" algn="tl">
                            <a:srgbClr val="000000"/>
                          </a:outerShdw>
                        </a:effectLst>
                        <a:latin typeface="Arial" pitchFamily="34"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 name="Slide Number Placeholder 42">
            <a:extLst>
              <a:ext uri="{FF2B5EF4-FFF2-40B4-BE49-F238E27FC236}">
                <a16:creationId xmlns:a16="http://schemas.microsoft.com/office/drawing/2014/main" id="{7FE35F35-7C00-4F0D-B5CB-DBFF66E0516A}"/>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98AA2C2B-BF9A-4CC5-BE31-95A47D0D449A}" type="slidenum">
              <a:rPr lang="en-US" altLang="en-US" sz="1000" smtClean="0"/>
              <a:pPr>
                <a:spcBef>
                  <a:spcPct val="0"/>
                </a:spcBef>
                <a:buClrTx/>
                <a:buSzTx/>
                <a:buFontTx/>
                <a:buNone/>
                <a:defRPr/>
              </a:pPr>
              <a:t>19</a:t>
            </a:fld>
            <a:endParaRPr lang="en-US" altLang="en-US"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219200"/>
            <a:ext cx="8229600" cy="4800600"/>
          </a:xfrm>
        </p:spPr>
        <p:txBody>
          <a:bodyPr/>
          <a:lstStyle/>
          <a:p>
            <a:pPr eaLnBrk="1" hangingPunct="1"/>
            <a:r>
              <a:rPr lang="en-US"/>
              <a:t>Cryptography is the use of mathematical operations to protect messages traveling between parties or stored on a computer</a:t>
            </a:r>
          </a:p>
          <a:p>
            <a:pPr eaLnBrk="1" hangingPunct="1">
              <a:spcBef>
                <a:spcPts val="2400"/>
              </a:spcBef>
            </a:pPr>
            <a:r>
              <a:rPr lang="en-US"/>
              <a:t>Confidentiality means that someone intercepting your communications cannot read them</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a:t>3.1: Cryptography</a:t>
            </a:r>
          </a:p>
        </p:txBody>
      </p:sp>
      <p:pic>
        <p:nvPicPr>
          <p:cNvPr id="19461" name="Picture 5" descr="C:\Users\Panko\Pictures\Microsoft Clip Organizer\j043262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4267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C:\Users\Panko\Pictures\Microsoft Clip Organizer\CG9B1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7000" y="4267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a:stCxn id="1029" idx="1"/>
            <a:endCxn id="1030" idx="1"/>
          </p:cNvCxnSpPr>
          <p:nvPr/>
        </p:nvCxnSpPr>
        <p:spPr>
          <a:xfrm>
            <a:off x="2514600" y="4953000"/>
            <a:ext cx="3962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464" name="Picture 7" descr="C:\Users\Panko\Pictures\Microsoft Clip Organizer\CG9B9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59250" y="5029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Box 13"/>
          <p:cNvSpPr txBox="1">
            <a:spLocks noChangeArrowheads="1"/>
          </p:cNvSpPr>
          <p:nvPr/>
        </p:nvSpPr>
        <p:spPr bwMode="auto">
          <a:xfrm>
            <a:off x="5226050" y="5029200"/>
            <a:ext cx="641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a:latin typeface="Lucida Sans Unicode" pitchFamily="34" charset="0"/>
              </a:rPr>
              <a:t>???</a:t>
            </a:r>
          </a:p>
        </p:txBody>
      </p:sp>
      <p:pic>
        <p:nvPicPr>
          <p:cNvPr id="19466" name="Picture 5" descr="C:\Users\Panko\Pictures\Microsoft Clip Organizer\CGDACE.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48000" y="3962400"/>
            <a:ext cx="1905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a:t>
            </a:fld>
            <a:endParaRPr lang="en-US" dirty="0">
              <a:solidFill>
                <a:schemeClr val="bg1"/>
              </a:solidFill>
              <a:latin typeface="Lucida Sans Unicode"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9B37599-1175-41FA-8723-BB501F9A8BE9}"/>
              </a:ext>
            </a:extLst>
          </p:cNvPr>
          <p:cNvSpPr>
            <a:spLocks noGrp="1" noChangeArrowheads="1"/>
          </p:cNvSpPr>
          <p:nvPr>
            <p:ph type="title"/>
          </p:nvPr>
        </p:nvSpPr>
        <p:spPr/>
        <p:txBody>
          <a:bodyPr/>
          <a:lstStyle/>
          <a:p>
            <a:pPr eaLnBrk="1" hangingPunct="1">
              <a:defRPr/>
            </a:pPr>
            <a:r>
              <a:rPr lang="en-US"/>
              <a:t>Classical Substitution Ciphers</a:t>
            </a:r>
            <a:endParaRPr lang="en-AU"/>
          </a:p>
        </p:txBody>
      </p:sp>
      <p:sp>
        <p:nvSpPr>
          <p:cNvPr id="62467" name="Rectangle 3">
            <a:extLst>
              <a:ext uri="{FF2B5EF4-FFF2-40B4-BE49-F238E27FC236}">
                <a16:creationId xmlns:a16="http://schemas.microsoft.com/office/drawing/2014/main" id="{CE97A3DA-07F1-450F-A382-934C66D0813C}"/>
              </a:ext>
            </a:extLst>
          </p:cNvPr>
          <p:cNvSpPr>
            <a:spLocks noGrp="1" noChangeArrowheads="1"/>
          </p:cNvSpPr>
          <p:nvPr>
            <p:ph type="body" idx="1"/>
          </p:nvPr>
        </p:nvSpPr>
        <p:spPr/>
        <p:txBody>
          <a:bodyPr/>
          <a:lstStyle/>
          <a:p>
            <a:pPr eaLnBrk="1" hangingPunct="1">
              <a:defRPr/>
            </a:pPr>
            <a:r>
              <a:rPr lang="en-US"/>
              <a:t>where </a:t>
            </a:r>
            <a:r>
              <a:rPr lang="en-AU"/>
              <a:t>letters of plaintext are replaced by other letters or by numbers or symbols</a:t>
            </a:r>
          </a:p>
          <a:p>
            <a:pPr eaLnBrk="1" hangingPunct="1">
              <a:defRPr/>
            </a:pPr>
            <a:r>
              <a:rPr lang="en-US"/>
              <a:t>or if plaintext is </a:t>
            </a:r>
            <a:r>
              <a:rPr lang="en-AU"/>
              <a:t>viewed as a sequence of bits, then substitution involves replacing plaintext bit patterns with ciphertext bit patterns</a:t>
            </a:r>
          </a:p>
          <a:p>
            <a:pPr eaLnBrk="1" hangingPunct="1">
              <a:defRPr/>
            </a:pPr>
            <a:endParaRPr lang="en-AU"/>
          </a:p>
          <a:p>
            <a:pPr eaLnBrk="1" hangingPunct="1">
              <a:defRPr/>
            </a:pPr>
            <a:endParaRPr lang="en-AU"/>
          </a:p>
        </p:txBody>
      </p:sp>
      <p:sp>
        <p:nvSpPr>
          <p:cNvPr id="6" name="Slide Number Placeholder 5">
            <a:extLst>
              <a:ext uri="{FF2B5EF4-FFF2-40B4-BE49-F238E27FC236}">
                <a16:creationId xmlns:a16="http://schemas.microsoft.com/office/drawing/2014/main" id="{42A6BEEB-F3BE-4283-8A25-F1C8F940C37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3BA9898B-82EB-46CD-A1EC-16CBE2ABC37A}" type="slidenum">
              <a:rPr lang="en-US" altLang="en-US" sz="1000" smtClean="0"/>
              <a:pPr>
                <a:spcBef>
                  <a:spcPct val="0"/>
                </a:spcBef>
                <a:buClrTx/>
                <a:buSzTx/>
                <a:buFontTx/>
                <a:buNone/>
                <a:defRPr/>
              </a:pPr>
              <a:t>20</a:t>
            </a:fld>
            <a:endParaRPr lang="en-US" altLang="en-US"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8A80A78-9C04-40D0-90F4-A40ABE166DCF}"/>
              </a:ext>
            </a:extLst>
          </p:cNvPr>
          <p:cNvSpPr>
            <a:spLocks noGrp="1" noChangeArrowheads="1"/>
          </p:cNvSpPr>
          <p:nvPr>
            <p:ph type="title"/>
          </p:nvPr>
        </p:nvSpPr>
        <p:spPr/>
        <p:txBody>
          <a:bodyPr/>
          <a:lstStyle/>
          <a:p>
            <a:pPr eaLnBrk="1" hangingPunct="1">
              <a:defRPr/>
            </a:pPr>
            <a:r>
              <a:rPr lang="en-AU" dirty="0"/>
              <a:t>Caesar Cipher</a:t>
            </a:r>
          </a:p>
        </p:txBody>
      </p:sp>
      <p:sp>
        <p:nvSpPr>
          <p:cNvPr id="64515" name="Rectangle 3">
            <a:extLst>
              <a:ext uri="{FF2B5EF4-FFF2-40B4-BE49-F238E27FC236}">
                <a16:creationId xmlns:a16="http://schemas.microsoft.com/office/drawing/2014/main" id="{19263AA0-F747-426E-AEFD-BBD446C99A03}"/>
              </a:ext>
            </a:extLst>
          </p:cNvPr>
          <p:cNvSpPr>
            <a:spLocks noGrp="1" noChangeArrowheads="1"/>
          </p:cNvSpPr>
          <p:nvPr>
            <p:ph type="body" idx="1"/>
          </p:nvPr>
        </p:nvSpPr>
        <p:spPr/>
        <p:txBody>
          <a:bodyPr/>
          <a:lstStyle/>
          <a:p>
            <a:pPr eaLnBrk="1" hangingPunct="1">
              <a:lnSpc>
                <a:spcPct val="90000"/>
              </a:lnSpc>
              <a:defRPr/>
            </a:pPr>
            <a:r>
              <a:rPr lang="en-AU" dirty="0"/>
              <a:t>earliest known substitution cipher</a:t>
            </a:r>
          </a:p>
          <a:p>
            <a:pPr eaLnBrk="1" hangingPunct="1">
              <a:lnSpc>
                <a:spcPct val="90000"/>
              </a:lnSpc>
              <a:defRPr/>
            </a:pPr>
            <a:r>
              <a:rPr lang="en-AU" dirty="0"/>
              <a:t>by Julius Caesar </a:t>
            </a:r>
          </a:p>
          <a:p>
            <a:pPr eaLnBrk="1" hangingPunct="1">
              <a:lnSpc>
                <a:spcPct val="90000"/>
              </a:lnSpc>
              <a:defRPr/>
            </a:pPr>
            <a:r>
              <a:rPr lang="en-AU" dirty="0"/>
              <a:t>first attested use in military affairs</a:t>
            </a:r>
          </a:p>
          <a:p>
            <a:pPr eaLnBrk="1" hangingPunct="1">
              <a:lnSpc>
                <a:spcPct val="90000"/>
              </a:lnSpc>
              <a:defRPr/>
            </a:pPr>
            <a:r>
              <a:rPr lang="en-AU" dirty="0"/>
              <a:t>replaces each letter by 3rd letter on</a:t>
            </a:r>
          </a:p>
          <a:p>
            <a:pPr eaLnBrk="1" hangingPunct="1">
              <a:lnSpc>
                <a:spcPct val="90000"/>
              </a:lnSpc>
              <a:defRPr/>
            </a:pPr>
            <a:r>
              <a:rPr lang="en-US" dirty="0"/>
              <a:t>example:</a:t>
            </a:r>
            <a:endParaRPr lang="en-AU" dirty="0"/>
          </a:p>
          <a:p>
            <a:pPr lvl="1" eaLnBrk="1" hangingPunct="1">
              <a:lnSpc>
                <a:spcPct val="90000"/>
              </a:lnSpc>
              <a:buFont typeface="Wingdings" panose="05000000000000000000" pitchFamily="2" charset="2"/>
              <a:buNone/>
              <a:defRPr/>
            </a:pPr>
            <a:r>
              <a:rPr lang="en-AU" dirty="0">
                <a:latin typeface="Courier" charset="0"/>
              </a:rPr>
              <a:t>MEET ME AFTER THE TOGA PARTY</a:t>
            </a:r>
          </a:p>
          <a:p>
            <a:pPr lvl="1" eaLnBrk="1" hangingPunct="1">
              <a:lnSpc>
                <a:spcPct val="90000"/>
              </a:lnSpc>
              <a:buFont typeface="Wingdings" panose="05000000000000000000" pitchFamily="2" charset="2"/>
              <a:buNone/>
              <a:defRPr/>
            </a:pPr>
            <a:r>
              <a:rPr lang="en-AU" dirty="0">
                <a:latin typeface="Courier" charset="0"/>
              </a:rPr>
              <a:t>PHHW PH DIWHU WKH WRJD SDUWB</a:t>
            </a:r>
          </a:p>
          <a:p>
            <a:pPr eaLnBrk="1" hangingPunct="1">
              <a:lnSpc>
                <a:spcPct val="90000"/>
              </a:lnSpc>
              <a:defRPr/>
            </a:pPr>
            <a:r>
              <a:rPr lang="en-GB" sz="2800" dirty="0">
                <a:hlinkClick r:id="rId3"/>
              </a:rPr>
              <a:t>https://www.khanacademy.org/computing/computer-science/cryptography/crypt/v/caesar-cipher</a:t>
            </a:r>
            <a:endParaRPr lang="en-GB" sz="2800" dirty="0"/>
          </a:p>
          <a:p>
            <a:pPr eaLnBrk="1" hangingPunct="1">
              <a:lnSpc>
                <a:spcPct val="90000"/>
              </a:lnSpc>
              <a:defRPr/>
            </a:pPr>
            <a:r>
              <a:rPr lang="en-GB" sz="2800" dirty="0">
                <a:hlinkClick r:id="rId4"/>
              </a:rPr>
              <a:t>https://cryptii.com/pipes/caesar-cipher</a:t>
            </a:r>
            <a:endParaRPr lang="en-GB" sz="2800" dirty="0"/>
          </a:p>
          <a:p>
            <a:pPr eaLnBrk="1" hangingPunct="1">
              <a:lnSpc>
                <a:spcPct val="90000"/>
              </a:lnSpc>
              <a:defRPr/>
            </a:pPr>
            <a:endParaRPr lang="en-GB" sz="1400" dirty="0">
              <a:latin typeface="Courier New" pitchFamily="49" charset="0"/>
            </a:endParaRPr>
          </a:p>
          <a:p>
            <a:pPr eaLnBrk="1" hangingPunct="1">
              <a:lnSpc>
                <a:spcPct val="90000"/>
              </a:lnSpc>
              <a:defRPr/>
            </a:pPr>
            <a:endParaRPr lang="en-AU" sz="1400" dirty="0">
              <a:latin typeface="Courier New" pitchFamily="49" charset="0"/>
            </a:endParaRPr>
          </a:p>
        </p:txBody>
      </p:sp>
      <p:sp>
        <p:nvSpPr>
          <p:cNvPr id="6" name="Slide Number Placeholder 5">
            <a:extLst>
              <a:ext uri="{FF2B5EF4-FFF2-40B4-BE49-F238E27FC236}">
                <a16:creationId xmlns:a16="http://schemas.microsoft.com/office/drawing/2014/main" id="{C2A13C54-7354-4D85-9E72-1C4A6CF3E655}"/>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989BDF4C-1C7B-4C80-BCA2-378F01A6E7D4}" type="slidenum">
              <a:rPr lang="en-US" altLang="en-US" sz="1000" smtClean="0"/>
              <a:pPr>
                <a:spcBef>
                  <a:spcPct val="0"/>
                </a:spcBef>
                <a:buClrTx/>
                <a:buSzTx/>
                <a:buFontTx/>
                <a:buNone/>
                <a:defRPr/>
              </a:pPr>
              <a:t>21</a:t>
            </a:fld>
            <a:endParaRPr lang="en-US" alt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803462D-10A0-4288-B546-B3B8619EDCA0}"/>
              </a:ext>
            </a:extLst>
          </p:cNvPr>
          <p:cNvSpPr>
            <a:spLocks noGrp="1" noChangeArrowheads="1"/>
          </p:cNvSpPr>
          <p:nvPr>
            <p:ph type="title"/>
          </p:nvPr>
        </p:nvSpPr>
        <p:spPr/>
        <p:txBody>
          <a:bodyPr/>
          <a:lstStyle/>
          <a:p>
            <a:pPr eaLnBrk="1" hangingPunct="1">
              <a:defRPr/>
            </a:pPr>
            <a:r>
              <a:rPr lang="en-AU"/>
              <a:t>Caesar Cipher</a:t>
            </a:r>
          </a:p>
        </p:txBody>
      </p:sp>
      <p:sp>
        <p:nvSpPr>
          <p:cNvPr id="66563" name="Rectangle 3">
            <a:extLst>
              <a:ext uri="{FF2B5EF4-FFF2-40B4-BE49-F238E27FC236}">
                <a16:creationId xmlns:a16="http://schemas.microsoft.com/office/drawing/2014/main" id="{B0A89835-3793-49ED-8008-7AA09D6D64B9}"/>
              </a:ext>
            </a:extLst>
          </p:cNvPr>
          <p:cNvSpPr>
            <a:spLocks noGrp="1" noChangeArrowheads="1"/>
          </p:cNvSpPr>
          <p:nvPr>
            <p:ph type="body" idx="1"/>
          </p:nvPr>
        </p:nvSpPr>
        <p:spPr/>
        <p:txBody>
          <a:bodyPr/>
          <a:lstStyle/>
          <a:p>
            <a:pPr eaLnBrk="1" hangingPunct="1">
              <a:defRPr/>
            </a:pPr>
            <a:r>
              <a:rPr lang="en-US" dirty="0"/>
              <a:t>can define transformation as:</a:t>
            </a:r>
          </a:p>
          <a:p>
            <a:pPr lvl="1" eaLnBrk="1" hangingPunct="1">
              <a:buFont typeface="Wingdings" panose="05000000000000000000" pitchFamily="2" charset="2"/>
              <a:buNone/>
              <a:defRPr/>
            </a:pPr>
            <a:r>
              <a:rPr lang="en-AU" sz="1800" dirty="0">
                <a:latin typeface="Courier" charset="0"/>
              </a:rPr>
              <a:t>a b c d e f g h </a:t>
            </a:r>
            <a:r>
              <a:rPr lang="en-AU" sz="1800" dirty="0" err="1">
                <a:latin typeface="Courier" charset="0"/>
              </a:rPr>
              <a:t>i</a:t>
            </a:r>
            <a:r>
              <a:rPr lang="en-AU" sz="1800" dirty="0">
                <a:latin typeface="Courier" charset="0"/>
              </a:rPr>
              <a:t> j k l m n o p q r s t u v w x y z</a:t>
            </a:r>
          </a:p>
          <a:p>
            <a:pPr lvl="1" eaLnBrk="1" hangingPunct="1">
              <a:buFont typeface="Wingdings" panose="05000000000000000000" pitchFamily="2" charset="2"/>
              <a:buNone/>
              <a:defRPr/>
            </a:pPr>
            <a:r>
              <a:rPr lang="en-AU" sz="1800" dirty="0">
                <a:latin typeface="Courier" charset="0"/>
              </a:rPr>
              <a:t>D E F G H I J K L M N O P Q R S T U V W X Y Z A B C</a:t>
            </a:r>
          </a:p>
          <a:p>
            <a:pPr eaLnBrk="1" hangingPunct="1">
              <a:defRPr/>
            </a:pPr>
            <a:r>
              <a:rPr lang="en-US" dirty="0"/>
              <a:t>mathematically give each letter a number</a:t>
            </a:r>
          </a:p>
          <a:p>
            <a:pPr lvl="1" eaLnBrk="1" hangingPunct="1">
              <a:buFont typeface="Wingdings" panose="05000000000000000000" pitchFamily="2" charset="2"/>
              <a:buNone/>
              <a:defRPr/>
            </a:pPr>
            <a:r>
              <a:rPr lang="en-AU" sz="1400" dirty="0">
                <a:latin typeface="Courier" charset="0"/>
              </a:rPr>
              <a:t>a b c d e f g h </a:t>
            </a:r>
            <a:r>
              <a:rPr lang="en-AU" sz="1400" dirty="0" err="1">
                <a:latin typeface="Courier" charset="0"/>
              </a:rPr>
              <a:t>i</a:t>
            </a:r>
            <a:r>
              <a:rPr lang="en-AU" sz="1400" dirty="0">
                <a:latin typeface="Courier" charset="0"/>
              </a:rPr>
              <a:t> j  k  l  m  n  o  p  q  r  s  t  u  v  w  x  y  z</a:t>
            </a:r>
          </a:p>
          <a:p>
            <a:pPr lvl="1" eaLnBrk="1" hangingPunct="1">
              <a:buFont typeface="Wingdings" panose="05000000000000000000" pitchFamily="2" charset="2"/>
              <a:buNone/>
              <a:defRPr/>
            </a:pPr>
            <a:r>
              <a:rPr lang="en-AU" sz="1400" dirty="0">
                <a:latin typeface="Courier" charset="0"/>
              </a:rPr>
              <a:t>0 1 2 3 4 5 6 7 8 9 10 11 12 13 14 15 16 17 18 19 20 21 22 23 24 25</a:t>
            </a:r>
          </a:p>
          <a:p>
            <a:pPr eaLnBrk="1" hangingPunct="1">
              <a:defRPr/>
            </a:pPr>
            <a:r>
              <a:rPr lang="en-US" dirty="0"/>
              <a:t>then have Caesar cipher as:</a:t>
            </a:r>
          </a:p>
          <a:p>
            <a:pPr lvl="1" eaLnBrk="1" hangingPunct="1">
              <a:buFont typeface="Wingdings" panose="05000000000000000000" pitchFamily="2" charset="2"/>
              <a:buNone/>
              <a:defRPr/>
            </a:pPr>
            <a:r>
              <a:rPr lang="en-AU" i="1" dirty="0"/>
              <a:t>c </a:t>
            </a:r>
            <a:r>
              <a:rPr lang="en-AU" dirty="0"/>
              <a:t>= E(</a:t>
            </a:r>
            <a:r>
              <a:rPr lang="en-AU" i="1" dirty="0"/>
              <a:t>p</a:t>
            </a:r>
            <a:r>
              <a:rPr lang="en-AU" dirty="0"/>
              <a:t>) = (</a:t>
            </a:r>
            <a:r>
              <a:rPr lang="en-AU" i="1" dirty="0"/>
              <a:t>p </a:t>
            </a:r>
            <a:r>
              <a:rPr lang="en-AU" dirty="0"/>
              <a:t>+ </a:t>
            </a:r>
            <a:r>
              <a:rPr lang="en-AU" i="1" dirty="0"/>
              <a:t>k</a:t>
            </a:r>
            <a:r>
              <a:rPr lang="en-AU" dirty="0"/>
              <a:t>) mod (26)</a:t>
            </a:r>
          </a:p>
          <a:p>
            <a:pPr lvl="1" eaLnBrk="1" hangingPunct="1">
              <a:buFont typeface="Wingdings" panose="05000000000000000000" pitchFamily="2" charset="2"/>
              <a:buNone/>
              <a:defRPr/>
            </a:pPr>
            <a:r>
              <a:rPr lang="en-AU" i="1" dirty="0"/>
              <a:t>p </a:t>
            </a:r>
            <a:r>
              <a:rPr lang="en-AU" dirty="0"/>
              <a:t>= D(c) = (c – </a:t>
            </a:r>
            <a:r>
              <a:rPr lang="en-AU" i="1" dirty="0"/>
              <a:t>k</a:t>
            </a:r>
            <a:r>
              <a:rPr lang="en-AU" dirty="0"/>
              <a:t>) mod (26)</a:t>
            </a:r>
          </a:p>
          <a:p>
            <a:pPr lvl="1" eaLnBrk="1" hangingPunct="1">
              <a:buFont typeface="Wingdings" panose="05000000000000000000" pitchFamily="2" charset="2"/>
              <a:buNone/>
              <a:defRPr/>
            </a:pPr>
            <a:endParaRPr lang="en-AU" sz="1200" dirty="0">
              <a:hlinkClick r:id="rId3"/>
            </a:endParaRPr>
          </a:p>
          <a:p>
            <a:pPr lvl="1" eaLnBrk="1" hangingPunct="1">
              <a:buFont typeface="Wingdings" panose="05000000000000000000" pitchFamily="2" charset="2"/>
              <a:buNone/>
              <a:defRPr/>
            </a:pPr>
            <a:endParaRPr lang="en-AU" sz="1800" dirty="0">
              <a:latin typeface="Courier New" pitchFamily="49" charset="0"/>
            </a:endParaRPr>
          </a:p>
          <a:p>
            <a:pPr eaLnBrk="1" hangingPunct="1">
              <a:defRPr/>
            </a:pPr>
            <a:endParaRPr lang="en-AU" sz="2000" dirty="0">
              <a:latin typeface="Courier New" pitchFamily="49" charset="0"/>
            </a:endParaRPr>
          </a:p>
        </p:txBody>
      </p:sp>
      <p:sp>
        <p:nvSpPr>
          <p:cNvPr id="6" name="Slide Number Placeholder 5">
            <a:extLst>
              <a:ext uri="{FF2B5EF4-FFF2-40B4-BE49-F238E27FC236}">
                <a16:creationId xmlns:a16="http://schemas.microsoft.com/office/drawing/2014/main" id="{809D4752-AEA1-4C5A-9FFF-324E231C63B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5FAC0ED6-9C7E-48A4-8576-1DE2D4C823C3}" type="slidenum">
              <a:rPr lang="en-US" altLang="en-US" sz="1000" smtClean="0"/>
              <a:pPr>
                <a:spcBef>
                  <a:spcPct val="0"/>
                </a:spcBef>
                <a:buClrTx/>
                <a:buSzTx/>
                <a:buFontTx/>
                <a:buNone/>
                <a:defRPr/>
              </a:pPr>
              <a:t>22</a:t>
            </a:fld>
            <a:endParaRPr lang="en-US" alt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4521B33-501B-4B6A-86F5-676DDBA25198}"/>
              </a:ext>
            </a:extLst>
          </p:cNvPr>
          <p:cNvSpPr>
            <a:spLocks noGrp="1" noChangeArrowheads="1"/>
          </p:cNvSpPr>
          <p:nvPr>
            <p:ph type="title"/>
          </p:nvPr>
        </p:nvSpPr>
        <p:spPr/>
        <p:txBody>
          <a:bodyPr/>
          <a:lstStyle/>
          <a:p>
            <a:pPr eaLnBrk="1" hangingPunct="1">
              <a:defRPr/>
            </a:pPr>
            <a:r>
              <a:rPr lang="en-AU"/>
              <a:t>Cryptanalysis of Caesar Cipher </a:t>
            </a:r>
          </a:p>
        </p:txBody>
      </p:sp>
      <p:sp>
        <p:nvSpPr>
          <p:cNvPr id="68611" name="Rectangle 3">
            <a:extLst>
              <a:ext uri="{FF2B5EF4-FFF2-40B4-BE49-F238E27FC236}">
                <a16:creationId xmlns:a16="http://schemas.microsoft.com/office/drawing/2014/main" id="{6E57CFA4-90CC-428C-BC18-CAB9D5330590}"/>
              </a:ext>
            </a:extLst>
          </p:cNvPr>
          <p:cNvSpPr>
            <a:spLocks noGrp="1" noChangeArrowheads="1"/>
          </p:cNvSpPr>
          <p:nvPr>
            <p:ph type="body" idx="1"/>
          </p:nvPr>
        </p:nvSpPr>
        <p:spPr>
          <a:xfrm>
            <a:off x="457200" y="1916832"/>
            <a:ext cx="8229600" cy="4214093"/>
          </a:xfrm>
        </p:spPr>
        <p:txBody>
          <a:bodyPr/>
          <a:lstStyle/>
          <a:p>
            <a:pPr eaLnBrk="1" hangingPunct="1">
              <a:defRPr/>
            </a:pPr>
            <a:r>
              <a:rPr lang="en-AU" dirty="0"/>
              <a:t>only have 26 possible ciphers </a:t>
            </a:r>
          </a:p>
          <a:p>
            <a:pPr lvl="1" eaLnBrk="1" hangingPunct="1">
              <a:defRPr/>
            </a:pPr>
            <a:r>
              <a:rPr lang="en-AU" dirty="0"/>
              <a:t>A maps to A,B,..Z </a:t>
            </a:r>
          </a:p>
          <a:p>
            <a:pPr eaLnBrk="1" hangingPunct="1">
              <a:defRPr/>
            </a:pPr>
            <a:r>
              <a:rPr lang="en-AU" dirty="0"/>
              <a:t>could simply try each in turn </a:t>
            </a:r>
          </a:p>
          <a:p>
            <a:pPr eaLnBrk="1" hangingPunct="1">
              <a:defRPr/>
            </a:pPr>
            <a:r>
              <a:rPr lang="en-AU" dirty="0"/>
              <a:t>a </a:t>
            </a:r>
            <a:r>
              <a:rPr lang="en-AU" b="1" dirty="0"/>
              <a:t>brute force search</a:t>
            </a:r>
            <a:r>
              <a:rPr lang="en-AU" dirty="0"/>
              <a:t> </a:t>
            </a:r>
          </a:p>
          <a:p>
            <a:pPr eaLnBrk="1" hangingPunct="1">
              <a:defRPr/>
            </a:pPr>
            <a:r>
              <a:rPr lang="en-AU" dirty="0"/>
              <a:t>given ciphertext, just try all shifts of letters</a:t>
            </a:r>
          </a:p>
          <a:p>
            <a:pPr eaLnBrk="1" hangingPunct="1">
              <a:defRPr/>
            </a:pPr>
            <a:r>
              <a:rPr lang="en-US" dirty="0"/>
              <a:t>do need to recognize when have plaintext</a:t>
            </a:r>
            <a:endParaRPr lang="en-AU" dirty="0"/>
          </a:p>
          <a:p>
            <a:pPr eaLnBrk="1" hangingPunct="1">
              <a:defRPr/>
            </a:pPr>
            <a:r>
              <a:rPr lang="en-AU" dirty="0" err="1"/>
              <a:t>eg.</a:t>
            </a:r>
            <a:r>
              <a:rPr lang="en-AU" dirty="0"/>
              <a:t> break ciphertext "GCUA VQ DTGCM"</a:t>
            </a:r>
          </a:p>
        </p:txBody>
      </p:sp>
      <p:sp>
        <p:nvSpPr>
          <p:cNvPr id="6" name="Slide Number Placeholder 5">
            <a:extLst>
              <a:ext uri="{FF2B5EF4-FFF2-40B4-BE49-F238E27FC236}">
                <a16:creationId xmlns:a16="http://schemas.microsoft.com/office/drawing/2014/main" id="{D81D6373-1DDB-479C-9F9A-97B5B14AF79D}"/>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1F5D6488-C14D-4CE3-B1DC-BDCA144ADD79}" type="slidenum">
              <a:rPr lang="en-US" altLang="en-US" sz="1000" smtClean="0"/>
              <a:pPr>
                <a:spcBef>
                  <a:spcPct val="0"/>
                </a:spcBef>
                <a:buClrTx/>
                <a:buSzTx/>
                <a:buFontTx/>
                <a:buNone/>
                <a:defRPr/>
              </a:pPr>
              <a:t>23</a:t>
            </a:fld>
            <a:endParaRPr lang="en-US" alt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2DE9F2A-5710-47DD-9A3B-643E24726A90}"/>
              </a:ext>
            </a:extLst>
          </p:cNvPr>
          <p:cNvSpPr>
            <a:spLocks noGrp="1" noChangeArrowheads="1"/>
          </p:cNvSpPr>
          <p:nvPr>
            <p:ph type="title"/>
          </p:nvPr>
        </p:nvSpPr>
        <p:spPr/>
        <p:txBody>
          <a:bodyPr/>
          <a:lstStyle/>
          <a:p>
            <a:pPr eaLnBrk="1" hangingPunct="1">
              <a:defRPr/>
            </a:pPr>
            <a:r>
              <a:rPr lang="en-AU"/>
              <a:t>Monoalphabetic Cipher</a:t>
            </a:r>
          </a:p>
        </p:txBody>
      </p:sp>
      <p:sp>
        <p:nvSpPr>
          <p:cNvPr id="70659" name="Rectangle 3">
            <a:extLst>
              <a:ext uri="{FF2B5EF4-FFF2-40B4-BE49-F238E27FC236}">
                <a16:creationId xmlns:a16="http://schemas.microsoft.com/office/drawing/2014/main" id="{E7BBC46E-E086-4EFF-BB92-C9CD607517B6}"/>
              </a:ext>
            </a:extLst>
          </p:cNvPr>
          <p:cNvSpPr>
            <a:spLocks noGrp="1" noChangeArrowheads="1"/>
          </p:cNvSpPr>
          <p:nvPr>
            <p:ph type="body" idx="1"/>
          </p:nvPr>
        </p:nvSpPr>
        <p:spPr/>
        <p:txBody>
          <a:bodyPr/>
          <a:lstStyle/>
          <a:p>
            <a:pPr eaLnBrk="1" hangingPunct="1">
              <a:lnSpc>
                <a:spcPct val="90000"/>
              </a:lnSpc>
              <a:defRPr/>
            </a:pPr>
            <a:r>
              <a:rPr lang="en-AU" sz="2800"/>
              <a:t>rather than just shifting the alphabet </a:t>
            </a:r>
          </a:p>
          <a:p>
            <a:pPr eaLnBrk="1" hangingPunct="1">
              <a:lnSpc>
                <a:spcPct val="90000"/>
              </a:lnSpc>
              <a:defRPr/>
            </a:pPr>
            <a:r>
              <a:rPr lang="en-AU" sz="2800"/>
              <a:t>could shuffle (jumble) the letters arbitrarily </a:t>
            </a:r>
          </a:p>
          <a:p>
            <a:pPr eaLnBrk="1" hangingPunct="1">
              <a:lnSpc>
                <a:spcPct val="90000"/>
              </a:lnSpc>
              <a:defRPr/>
            </a:pPr>
            <a:r>
              <a:rPr lang="en-AU" sz="2800"/>
              <a:t>each plaintext letter maps to a different random ciphertext letter </a:t>
            </a:r>
          </a:p>
          <a:p>
            <a:pPr eaLnBrk="1" hangingPunct="1">
              <a:lnSpc>
                <a:spcPct val="90000"/>
              </a:lnSpc>
              <a:defRPr/>
            </a:pPr>
            <a:r>
              <a:rPr lang="en-AU" sz="2800"/>
              <a:t>hence key is 26 letters long </a:t>
            </a:r>
            <a:endParaRPr lang="en-AU" sz="2800">
              <a:latin typeface="Courier New" pitchFamily="49" charset="0"/>
            </a:endParaRPr>
          </a:p>
          <a:p>
            <a:pPr lvl="1" eaLnBrk="1" hangingPunct="1">
              <a:lnSpc>
                <a:spcPct val="90000"/>
              </a:lnSpc>
              <a:buFont typeface="Wingdings" panose="05000000000000000000" pitchFamily="2" charset="2"/>
              <a:buNone/>
              <a:defRPr/>
            </a:pPr>
            <a:endParaRPr lang="en-AU" sz="2400">
              <a:latin typeface="Courier" charset="0"/>
            </a:endParaRPr>
          </a:p>
          <a:p>
            <a:pPr lvl="1" eaLnBrk="1" hangingPunct="1">
              <a:lnSpc>
                <a:spcPct val="90000"/>
              </a:lnSpc>
              <a:buFont typeface="Wingdings" panose="05000000000000000000" pitchFamily="2" charset="2"/>
              <a:buNone/>
              <a:defRPr/>
            </a:pPr>
            <a:r>
              <a:rPr lang="en-AU" sz="2400">
                <a:latin typeface="Courier" charset="0"/>
              </a:rPr>
              <a:t>Plain:  abcdefghijklmnopqrstuvwxyz</a:t>
            </a:r>
          </a:p>
          <a:p>
            <a:pPr lvl="1" eaLnBrk="1" hangingPunct="1">
              <a:lnSpc>
                <a:spcPct val="90000"/>
              </a:lnSpc>
              <a:buFont typeface="Wingdings" panose="05000000000000000000" pitchFamily="2" charset="2"/>
              <a:buNone/>
              <a:defRPr/>
            </a:pPr>
            <a:r>
              <a:rPr lang="en-AU" sz="2400">
                <a:latin typeface="Courier" charset="0"/>
              </a:rPr>
              <a:t>Cipher: DKVQFIBJWPESCXHTMYAUOLRGZN</a:t>
            </a:r>
          </a:p>
          <a:p>
            <a:pPr lvl="1" eaLnBrk="1" hangingPunct="1">
              <a:lnSpc>
                <a:spcPct val="90000"/>
              </a:lnSpc>
              <a:buFont typeface="Wingdings" panose="05000000000000000000" pitchFamily="2" charset="2"/>
              <a:buNone/>
              <a:defRPr/>
            </a:pPr>
            <a:endParaRPr lang="en-AU" sz="2400">
              <a:latin typeface="Courier" charset="0"/>
            </a:endParaRPr>
          </a:p>
          <a:p>
            <a:pPr lvl="1" eaLnBrk="1" hangingPunct="1">
              <a:lnSpc>
                <a:spcPct val="90000"/>
              </a:lnSpc>
              <a:buFont typeface="Wingdings" panose="05000000000000000000" pitchFamily="2" charset="2"/>
              <a:buNone/>
              <a:defRPr/>
            </a:pPr>
            <a:r>
              <a:rPr lang="en-AU" sz="2400">
                <a:latin typeface="Courier" charset="0"/>
              </a:rPr>
              <a:t>Plaintext:  ifwewishtoreplaceletters</a:t>
            </a:r>
          </a:p>
          <a:p>
            <a:pPr lvl="1" eaLnBrk="1" hangingPunct="1">
              <a:lnSpc>
                <a:spcPct val="90000"/>
              </a:lnSpc>
              <a:buFont typeface="Wingdings" panose="05000000000000000000" pitchFamily="2" charset="2"/>
              <a:buNone/>
              <a:defRPr/>
            </a:pPr>
            <a:r>
              <a:rPr lang="en-AU" sz="2400">
                <a:latin typeface="Courier" charset="0"/>
              </a:rPr>
              <a:t>Ciphertext: WIRFRWAJUHYFTSDVFSFUUFYA </a:t>
            </a:r>
          </a:p>
          <a:p>
            <a:pPr eaLnBrk="1" hangingPunct="1">
              <a:lnSpc>
                <a:spcPct val="90000"/>
              </a:lnSpc>
              <a:defRPr/>
            </a:pPr>
            <a:endParaRPr lang="en-AU" sz="2800"/>
          </a:p>
        </p:txBody>
      </p:sp>
      <p:sp>
        <p:nvSpPr>
          <p:cNvPr id="6" name="Slide Number Placeholder 5">
            <a:extLst>
              <a:ext uri="{FF2B5EF4-FFF2-40B4-BE49-F238E27FC236}">
                <a16:creationId xmlns:a16="http://schemas.microsoft.com/office/drawing/2014/main" id="{D99CC608-E160-4D85-B8DD-DB4B5FB64BF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2F8F561C-5296-46E6-9977-953E8427926C}" type="slidenum">
              <a:rPr lang="en-US" altLang="en-US" sz="1000" smtClean="0"/>
              <a:pPr>
                <a:spcBef>
                  <a:spcPct val="0"/>
                </a:spcBef>
                <a:buClrTx/>
                <a:buSzTx/>
                <a:buFontTx/>
                <a:buNone/>
                <a:defRPr/>
              </a:pPr>
              <a:t>24</a:t>
            </a:fld>
            <a:endParaRPr lang="en-US" altLang="en-US"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5D8B650F-8AA8-4360-BA80-C07CCE2A8F53}"/>
              </a:ext>
            </a:extLst>
          </p:cNvPr>
          <p:cNvSpPr>
            <a:spLocks noGrp="1" noChangeArrowheads="1"/>
          </p:cNvSpPr>
          <p:nvPr>
            <p:ph type="title"/>
          </p:nvPr>
        </p:nvSpPr>
        <p:spPr/>
        <p:txBody>
          <a:bodyPr/>
          <a:lstStyle/>
          <a:p>
            <a:pPr eaLnBrk="1" hangingPunct="1">
              <a:defRPr/>
            </a:pPr>
            <a:r>
              <a:rPr lang="en-AU"/>
              <a:t>Monoalphabetic Cipher Security</a:t>
            </a:r>
          </a:p>
        </p:txBody>
      </p:sp>
      <p:sp>
        <p:nvSpPr>
          <p:cNvPr id="71683" name="Rectangle 3">
            <a:extLst>
              <a:ext uri="{FF2B5EF4-FFF2-40B4-BE49-F238E27FC236}">
                <a16:creationId xmlns:a16="http://schemas.microsoft.com/office/drawing/2014/main" id="{C9F499D6-3829-4E32-BF9B-1B0050FA21A5}"/>
              </a:ext>
            </a:extLst>
          </p:cNvPr>
          <p:cNvSpPr>
            <a:spLocks noGrp="1" noChangeArrowheads="1"/>
          </p:cNvSpPr>
          <p:nvPr>
            <p:ph type="body" idx="1"/>
          </p:nvPr>
        </p:nvSpPr>
        <p:spPr>
          <a:xfrm>
            <a:off x="457200" y="1988840"/>
            <a:ext cx="8229600" cy="4142085"/>
          </a:xfrm>
        </p:spPr>
        <p:txBody>
          <a:bodyPr/>
          <a:lstStyle/>
          <a:p>
            <a:pPr eaLnBrk="1" hangingPunct="1">
              <a:defRPr/>
            </a:pPr>
            <a:r>
              <a:rPr lang="en-AU" dirty="0"/>
              <a:t>now have a total of 26! = 4 x 1026 keys </a:t>
            </a:r>
          </a:p>
          <a:p>
            <a:pPr eaLnBrk="1" hangingPunct="1">
              <a:defRPr/>
            </a:pPr>
            <a:r>
              <a:rPr lang="en-AU" dirty="0"/>
              <a:t>with so many keys, might think is secure </a:t>
            </a:r>
          </a:p>
          <a:p>
            <a:pPr eaLnBrk="1" hangingPunct="1">
              <a:defRPr/>
            </a:pPr>
            <a:r>
              <a:rPr lang="en-AU" dirty="0"/>
              <a:t>but would be </a:t>
            </a:r>
            <a:r>
              <a:rPr lang="en-AU" b="1" dirty="0"/>
              <a:t>!!!WRONG!!!</a:t>
            </a:r>
            <a:r>
              <a:rPr lang="en-AU" dirty="0"/>
              <a:t> </a:t>
            </a:r>
          </a:p>
          <a:p>
            <a:pPr eaLnBrk="1" hangingPunct="1">
              <a:defRPr/>
            </a:pPr>
            <a:r>
              <a:rPr lang="en-US" dirty="0"/>
              <a:t>problem is language characteristics</a:t>
            </a:r>
            <a:endParaRPr lang="en-AU" dirty="0"/>
          </a:p>
        </p:txBody>
      </p:sp>
      <p:sp>
        <p:nvSpPr>
          <p:cNvPr id="6" name="Slide Number Placeholder 5">
            <a:extLst>
              <a:ext uri="{FF2B5EF4-FFF2-40B4-BE49-F238E27FC236}">
                <a16:creationId xmlns:a16="http://schemas.microsoft.com/office/drawing/2014/main" id="{70338AC8-8314-4C3C-A1C6-644E0199D4E7}"/>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535D4341-7396-4BCE-B6D2-619B4C84272F}" type="slidenum">
              <a:rPr lang="en-US" altLang="en-US" sz="1000" smtClean="0"/>
              <a:pPr>
                <a:spcBef>
                  <a:spcPct val="0"/>
                </a:spcBef>
                <a:buClrTx/>
                <a:buSzTx/>
                <a:buFontTx/>
                <a:buNone/>
                <a:defRPr/>
              </a:pPr>
              <a:t>25</a:t>
            </a:fld>
            <a:endParaRPr lang="en-US" alt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7BB42EA-B9FE-4849-AC16-C2E76BF0B9CB}"/>
              </a:ext>
            </a:extLst>
          </p:cNvPr>
          <p:cNvSpPr>
            <a:spLocks noGrp="1" noChangeArrowheads="1"/>
          </p:cNvSpPr>
          <p:nvPr>
            <p:ph type="title"/>
          </p:nvPr>
        </p:nvSpPr>
        <p:spPr/>
        <p:txBody>
          <a:bodyPr/>
          <a:lstStyle/>
          <a:p>
            <a:pPr eaLnBrk="1" hangingPunct="1">
              <a:defRPr/>
            </a:pPr>
            <a:r>
              <a:rPr lang="en-AU" sz="4000"/>
              <a:t>Language Redundancy and Cryptanalysis</a:t>
            </a:r>
          </a:p>
        </p:txBody>
      </p:sp>
      <p:sp>
        <p:nvSpPr>
          <p:cNvPr id="72707" name="Rectangle 3">
            <a:extLst>
              <a:ext uri="{FF2B5EF4-FFF2-40B4-BE49-F238E27FC236}">
                <a16:creationId xmlns:a16="http://schemas.microsoft.com/office/drawing/2014/main" id="{3E7F1B54-46B0-4C0D-98EC-DA0619779BB1}"/>
              </a:ext>
            </a:extLst>
          </p:cNvPr>
          <p:cNvSpPr>
            <a:spLocks noGrp="1" noChangeArrowheads="1"/>
          </p:cNvSpPr>
          <p:nvPr>
            <p:ph type="body" idx="1"/>
          </p:nvPr>
        </p:nvSpPr>
        <p:spPr>
          <a:xfrm>
            <a:off x="457200" y="1916832"/>
            <a:ext cx="8229600" cy="4214093"/>
          </a:xfrm>
        </p:spPr>
        <p:txBody>
          <a:bodyPr/>
          <a:lstStyle/>
          <a:p>
            <a:pPr eaLnBrk="1" hangingPunct="1">
              <a:defRPr/>
            </a:pPr>
            <a:r>
              <a:rPr lang="en-AU" sz="2800" dirty="0"/>
              <a:t>human languages are </a:t>
            </a:r>
            <a:r>
              <a:rPr lang="en-AU" sz="2800" b="1" dirty="0"/>
              <a:t>redundant</a:t>
            </a:r>
            <a:r>
              <a:rPr lang="en-AU" sz="2800" dirty="0"/>
              <a:t> </a:t>
            </a:r>
          </a:p>
          <a:p>
            <a:pPr eaLnBrk="1" hangingPunct="1">
              <a:defRPr/>
            </a:pPr>
            <a:r>
              <a:rPr lang="en-AU" sz="2800" dirty="0" err="1"/>
              <a:t>eg</a:t>
            </a:r>
            <a:r>
              <a:rPr lang="en-AU" sz="2800" dirty="0"/>
              <a:t> "</a:t>
            </a:r>
            <a:r>
              <a:rPr lang="en-AU" sz="2800" dirty="0" err="1"/>
              <a:t>th</a:t>
            </a:r>
            <a:r>
              <a:rPr lang="en-AU" sz="2800" dirty="0"/>
              <a:t> </a:t>
            </a:r>
            <a:r>
              <a:rPr lang="en-AU" sz="2800" dirty="0" err="1"/>
              <a:t>lrd</a:t>
            </a:r>
            <a:r>
              <a:rPr lang="en-AU" sz="2800" dirty="0"/>
              <a:t> s m </a:t>
            </a:r>
            <a:r>
              <a:rPr lang="en-AU" sz="2800" dirty="0" err="1"/>
              <a:t>shphrd</a:t>
            </a:r>
            <a:r>
              <a:rPr lang="en-AU" sz="2800" dirty="0"/>
              <a:t> </a:t>
            </a:r>
            <a:r>
              <a:rPr lang="en-AU" sz="2800" dirty="0" err="1"/>
              <a:t>shll</a:t>
            </a:r>
            <a:r>
              <a:rPr lang="en-AU" sz="2800" dirty="0"/>
              <a:t> </a:t>
            </a:r>
            <a:r>
              <a:rPr lang="en-AU" sz="2800" dirty="0" err="1"/>
              <a:t>nt</a:t>
            </a:r>
            <a:r>
              <a:rPr lang="en-AU" sz="2800" dirty="0"/>
              <a:t> </a:t>
            </a:r>
            <a:r>
              <a:rPr lang="en-AU" sz="2800" dirty="0" err="1"/>
              <a:t>wnt</a:t>
            </a:r>
            <a:r>
              <a:rPr lang="en-AU" sz="2800" dirty="0"/>
              <a:t>" </a:t>
            </a:r>
          </a:p>
          <a:p>
            <a:pPr eaLnBrk="1" hangingPunct="1">
              <a:defRPr/>
            </a:pPr>
            <a:r>
              <a:rPr lang="en-AU" sz="2800" dirty="0"/>
              <a:t>letters are not equally commonly used </a:t>
            </a:r>
          </a:p>
          <a:p>
            <a:pPr eaLnBrk="1" hangingPunct="1">
              <a:defRPr/>
            </a:pPr>
            <a:r>
              <a:rPr lang="en-AU" sz="2800" dirty="0"/>
              <a:t>in English E is by far the most common letter </a:t>
            </a:r>
          </a:p>
          <a:p>
            <a:pPr lvl="1" eaLnBrk="1" hangingPunct="1">
              <a:defRPr/>
            </a:pPr>
            <a:r>
              <a:rPr lang="en-AU" sz="2400" dirty="0"/>
              <a:t>followed by T,R,N,I,O,A,S </a:t>
            </a:r>
          </a:p>
          <a:p>
            <a:pPr eaLnBrk="1" hangingPunct="1">
              <a:defRPr/>
            </a:pPr>
            <a:r>
              <a:rPr lang="en-AU" sz="2800" dirty="0"/>
              <a:t>other letters like Z,J,K,Q,X are fairly rare </a:t>
            </a:r>
          </a:p>
          <a:p>
            <a:pPr eaLnBrk="1" hangingPunct="1">
              <a:defRPr/>
            </a:pPr>
            <a:r>
              <a:rPr lang="en-AU" sz="2800" dirty="0"/>
              <a:t>have tables of single, double &amp; triple letter frequencies for various languages</a:t>
            </a:r>
          </a:p>
        </p:txBody>
      </p:sp>
      <p:sp>
        <p:nvSpPr>
          <p:cNvPr id="6" name="Slide Number Placeholder 5">
            <a:extLst>
              <a:ext uri="{FF2B5EF4-FFF2-40B4-BE49-F238E27FC236}">
                <a16:creationId xmlns:a16="http://schemas.microsoft.com/office/drawing/2014/main" id="{28E19BB5-6C6E-4D08-96E6-A74961F7ED7C}"/>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D89A6041-6F8A-49A7-9604-3F9BD1EF1C61}" type="slidenum">
              <a:rPr lang="en-US" altLang="en-US" sz="1000" smtClean="0"/>
              <a:pPr>
                <a:spcBef>
                  <a:spcPct val="0"/>
                </a:spcBef>
                <a:buClrTx/>
                <a:buSzTx/>
                <a:buFontTx/>
                <a:buNone/>
                <a:defRPr/>
              </a:pPr>
              <a:t>26</a:t>
            </a:fld>
            <a:endParaRPr lang="en-US" altLang="en-US"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FE6B0A6-B4E1-4F1C-9978-75A9E8A0EC15}"/>
              </a:ext>
            </a:extLst>
          </p:cNvPr>
          <p:cNvSpPr>
            <a:spLocks noGrp="1" noChangeArrowheads="1"/>
          </p:cNvSpPr>
          <p:nvPr>
            <p:ph type="title"/>
          </p:nvPr>
        </p:nvSpPr>
        <p:spPr/>
        <p:txBody>
          <a:bodyPr/>
          <a:lstStyle/>
          <a:p>
            <a:pPr eaLnBrk="1" hangingPunct="1">
              <a:defRPr/>
            </a:pPr>
            <a:r>
              <a:rPr lang="en-AU"/>
              <a:t>English Letter Frequencies</a:t>
            </a:r>
          </a:p>
        </p:txBody>
      </p:sp>
      <p:pic>
        <p:nvPicPr>
          <p:cNvPr id="36867" name="Picture 3">
            <a:extLst>
              <a:ext uri="{FF2B5EF4-FFF2-40B4-BE49-F238E27FC236}">
                <a16:creationId xmlns:a16="http://schemas.microsoft.com/office/drawing/2014/main" id="{466B377A-56B8-408E-B2BB-919925E303A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891C835-4B75-4DAF-BBCF-EF0D97E02773}"/>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75A4697C-8DF3-44EC-91C8-E6EA4C06A1D1}" type="slidenum">
              <a:rPr lang="en-US" altLang="en-US" sz="1000" smtClean="0"/>
              <a:pPr>
                <a:spcBef>
                  <a:spcPct val="0"/>
                </a:spcBef>
                <a:buClrTx/>
                <a:buSzTx/>
                <a:buFontTx/>
                <a:buNone/>
                <a:defRPr/>
              </a:pPr>
              <a:t>27</a:t>
            </a:fld>
            <a:endParaRPr lang="en-US" altLang="en-US"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3B7647C-1BFF-4C47-9F27-27CE028C3C02}"/>
              </a:ext>
            </a:extLst>
          </p:cNvPr>
          <p:cNvSpPr>
            <a:spLocks noGrp="1" noChangeArrowheads="1"/>
          </p:cNvSpPr>
          <p:nvPr>
            <p:ph type="title"/>
          </p:nvPr>
        </p:nvSpPr>
        <p:spPr/>
        <p:txBody>
          <a:bodyPr/>
          <a:lstStyle/>
          <a:p>
            <a:pPr eaLnBrk="1" hangingPunct="1">
              <a:defRPr/>
            </a:pPr>
            <a:r>
              <a:rPr lang="en-AU"/>
              <a:t>Use in Cryptanalysis</a:t>
            </a:r>
          </a:p>
        </p:txBody>
      </p:sp>
      <p:sp>
        <p:nvSpPr>
          <p:cNvPr id="76803" name="Rectangle 3">
            <a:extLst>
              <a:ext uri="{FF2B5EF4-FFF2-40B4-BE49-F238E27FC236}">
                <a16:creationId xmlns:a16="http://schemas.microsoft.com/office/drawing/2014/main" id="{BE443945-4798-45DE-A7DC-472853C5B287}"/>
              </a:ext>
            </a:extLst>
          </p:cNvPr>
          <p:cNvSpPr>
            <a:spLocks noGrp="1" noChangeArrowheads="1"/>
          </p:cNvSpPr>
          <p:nvPr>
            <p:ph type="body" idx="1"/>
          </p:nvPr>
        </p:nvSpPr>
        <p:spPr>
          <a:xfrm>
            <a:off x="457200" y="1341438"/>
            <a:ext cx="8229600" cy="5040312"/>
          </a:xfrm>
        </p:spPr>
        <p:txBody>
          <a:bodyPr/>
          <a:lstStyle/>
          <a:p>
            <a:pPr eaLnBrk="1" hangingPunct="1">
              <a:defRPr/>
            </a:pPr>
            <a:r>
              <a:rPr lang="en-AU" sz="2800"/>
              <a:t>key concept - monoalphabetic substitution ciphers do not change relative letter frequencies </a:t>
            </a:r>
          </a:p>
          <a:p>
            <a:pPr eaLnBrk="1" hangingPunct="1">
              <a:defRPr/>
            </a:pPr>
            <a:r>
              <a:rPr lang="en-AU" sz="2800"/>
              <a:t>discovered by Arabian scientists in 9</a:t>
            </a:r>
            <a:r>
              <a:rPr lang="en-AU" sz="2800" baseline="30000"/>
              <a:t>th</a:t>
            </a:r>
            <a:r>
              <a:rPr lang="en-AU" sz="2800"/>
              <a:t> century</a:t>
            </a:r>
          </a:p>
          <a:p>
            <a:pPr eaLnBrk="1" hangingPunct="1">
              <a:defRPr/>
            </a:pPr>
            <a:r>
              <a:rPr lang="en-AU" sz="2800"/>
              <a:t>calculate letter frequencies for ciphertext</a:t>
            </a:r>
          </a:p>
          <a:p>
            <a:pPr eaLnBrk="1" hangingPunct="1">
              <a:defRPr/>
            </a:pPr>
            <a:r>
              <a:rPr lang="en-AU" sz="2800"/>
              <a:t>compare counts/plots against known values </a:t>
            </a:r>
          </a:p>
          <a:p>
            <a:pPr eaLnBrk="1" hangingPunct="1">
              <a:defRPr/>
            </a:pPr>
            <a:r>
              <a:rPr lang="en-AU" sz="2800"/>
              <a:t>if caesar cipher look for common peaks/troughs </a:t>
            </a:r>
          </a:p>
          <a:p>
            <a:pPr lvl="1" eaLnBrk="1" hangingPunct="1">
              <a:defRPr/>
            </a:pPr>
            <a:r>
              <a:rPr lang="en-AU" sz="2400"/>
              <a:t>peaks at: A-E-I triple, NO pair, RST triple</a:t>
            </a:r>
          </a:p>
          <a:p>
            <a:pPr lvl="1" eaLnBrk="1" hangingPunct="1">
              <a:defRPr/>
            </a:pPr>
            <a:r>
              <a:rPr lang="en-AU" sz="2400"/>
              <a:t>troughs at: JK, X-Z</a:t>
            </a:r>
          </a:p>
          <a:p>
            <a:pPr eaLnBrk="1" hangingPunct="1">
              <a:defRPr/>
            </a:pPr>
            <a:r>
              <a:rPr lang="en-US" sz="2800"/>
              <a:t>for </a:t>
            </a:r>
            <a:r>
              <a:rPr lang="en-AU" sz="2800"/>
              <a:t>monoalphabetic must identify each letter</a:t>
            </a:r>
          </a:p>
          <a:p>
            <a:pPr lvl="1" eaLnBrk="1" hangingPunct="1">
              <a:defRPr/>
            </a:pPr>
            <a:r>
              <a:rPr lang="en-US" sz="2400"/>
              <a:t>tables of common double/triple letters help</a:t>
            </a:r>
            <a:endParaRPr lang="en-AU" sz="2400"/>
          </a:p>
        </p:txBody>
      </p:sp>
      <p:sp>
        <p:nvSpPr>
          <p:cNvPr id="6" name="Slide Number Placeholder 5">
            <a:extLst>
              <a:ext uri="{FF2B5EF4-FFF2-40B4-BE49-F238E27FC236}">
                <a16:creationId xmlns:a16="http://schemas.microsoft.com/office/drawing/2014/main" id="{A86A0C87-6A28-4ADA-AB42-30FBC9442FBE}"/>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AB3D26F2-C043-4F26-9038-B4B5B9998F83}" type="slidenum">
              <a:rPr lang="en-US" altLang="en-US" sz="1000" smtClean="0"/>
              <a:pPr>
                <a:spcBef>
                  <a:spcPct val="0"/>
                </a:spcBef>
                <a:buClrTx/>
                <a:buSzTx/>
                <a:buFontTx/>
                <a:buNone/>
                <a:defRPr/>
              </a:pPr>
              <a:t>28</a:t>
            </a:fld>
            <a:endParaRPr lang="en-US" altLang="en-US"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895E22E-AB75-4A15-8C9B-103168247F8A}"/>
              </a:ext>
            </a:extLst>
          </p:cNvPr>
          <p:cNvSpPr>
            <a:spLocks noGrp="1" noChangeArrowheads="1"/>
          </p:cNvSpPr>
          <p:nvPr>
            <p:ph type="title"/>
          </p:nvPr>
        </p:nvSpPr>
        <p:spPr/>
        <p:txBody>
          <a:bodyPr/>
          <a:lstStyle/>
          <a:p>
            <a:pPr eaLnBrk="1" hangingPunct="1">
              <a:defRPr/>
            </a:pPr>
            <a:r>
              <a:rPr lang="en-US"/>
              <a:t>Example Cryptanalysis</a:t>
            </a:r>
            <a:endParaRPr lang="en-AU"/>
          </a:p>
        </p:txBody>
      </p:sp>
      <p:sp>
        <p:nvSpPr>
          <p:cNvPr id="78851" name="Rectangle 3">
            <a:extLst>
              <a:ext uri="{FF2B5EF4-FFF2-40B4-BE49-F238E27FC236}">
                <a16:creationId xmlns:a16="http://schemas.microsoft.com/office/drawing/2014/main" id="{BD0330F2-9222-42DD-9783-A7E431BFF4D3}"/>
              </a:ext>
            </a:extLst>
          </p:cNvPr>
          <p:cNvSpPr>
            <a:spLocks noGrp="1" noChangeArrowheads="1"/>
          </p:cNvSpPr>
          <p:nvPr>
            <p:ph type="body" idx="1"/>
          </p:nvPr>
        </p:nvSpPr>
        <p:spPr/>
        <p:txBody>
          <a:bodyPr/>
          <a:lstStyle/>
          <a:p>
            <a:pPr eaLnBrk="1" hangingPunct="1">
              <a:lnSpc>
                <a:spcPct val="90000"/>
              </a:lnSpc>
              <a:defRPr/>
            </a:pPr>
            <a:r>
              <a:rPr lang="en-US" sz="2800"/>
              <a:t>given ciphertext:</a:t>
            </a:r>
          </a:p>
          <a:p>
            <a:pPr lvl="1" eaLnBrk="1" hangingPunct="1">
              <a:lnSpc>
                <a:spcPct val="90000"/>
              </a:lnSpc>
              <a:buFont typeface="Wingdings" panose="05000000000000000000" pitchFamily="2" charset="2"/>
              <a:buNone/>
              <a:defRPr/>
            </a:pPr>
            <a:r>
              <a:rPr lang="en-AU" sz="1800">
                <a:latin typeface="Courier New" pitchFamily="49" charset="0"/>
              </a:rPr>
              <a:t>UZQSOVUOHXMOPVGPOZPEVSGZWSZOPFPESXUDBMETSXAIZ</a:t>
            </a:r>
          </a:p>
          <a:p>
            <a:pPr lvl="1" eaLnBrk="1" hangingPunct="1">
              <a:lnSpc>
                <a:spcPct val="90000"/>
              </a:lnSpc>
              <a:buFont typeface="Wingdings" panose="05000000000000000000" pitchFamily="2" charset="2"/>
              <a:buNone/>
              <a:defRPr/>
            </a:pPr>
            <a:r>
              <a:rPr lang="en-AU" sz="1800">
                <a:latin typeface="Courier New" pitchFamily="49" charset="0"/>
              </a:rPr>
              <a:t>VUEPHZHMDZSHZOWSFPAPPDTSVPQUZWYMXUZUHSX</a:t>
            </a:r>
          </a:p>
          <a:p>
            <a:pPr lvl="1" eaLnBrk="1" hangingPunct="1">
              <a:lnSpc>
                <a:spcPct val="90000"/>
              </a:lnSpc>
              <a:buFont typeface="Wingdings" panose="05000000000000000000" pitchFamily="2" charset="2"/>
              <a:buNone/>
              <a:defRPr/>
            </a:pPr>
            <a:r>
              <a:rPr lang="en-AU" sz="1800">
                <a:latin typeface="Courier New" pitchFamily="49" charset="0"/>
              </a:rPr>
              <a:t>EPYEPOPDZSZUFPOMBZWPFUPZHMDJUDTMOHMQ</a:t>
            </a:r>
            <a:endParaRPr lang="en-US" sz="2400"/>
          </a:p>
          <a:p>
            <a:pPr eaLnBrk="1" hangingPunct="1">
              <a:lnSpc>
                <a:spcPct val="90000"/>
              </a:lnSpc>
              <a:defRPr/>
            </a:pPr>
            <a:r>
              <a:rPr lang="en-US" sz="2800"/>
              <a:t>count relative letter frequencies (see text)</a:t>
            </a:r>
          </a:p>
          <a:p>
            <a:pPr eaLnBrk="1" hangingPunct="1">
              <a:lnSpc>
                <a:spcPct val="90000"/>
              </a:lnSpc>
              <a:defRPr/>
            </a:pPr>
            <a:r>
              <a:rPr lang="en-US" sz="2800"/>
              <a:t>guess P &amp; Z are e and t</a:t>
            </a:r>
          </a:p>
          <a:p>
            <a:pPr eaLnBrk="1" hangingPunct="1">
              <a:lnSpc>
                <a:spcPct val="90000"/>
              </a:lnSpc>
              <a:defRPr/>
            </a:pPr>
            <a:r>
              <a:rPr lang="en-US" sz="2800"/>
              <a:t>guess ZW is th and hence ZWP is the</a:t>
            </a:r>
          </a:p>
          <a:p>
            <a:pPr eaLnBrk="1" hangingPunct="1">
              <a:lnSpc>
                <a:spcPct val="90000"/>
              </a:lnSpc>
              <a:defRPr/>
            </a:pPr>
            <a:r>
              <a:rPr lang="en-US" sz="2800"/>
              <a:t>proceeding with trial and error finally get:</a:t>
            </a:r>
          </a:p>
          <a:p>
            <a:pPr lvl="1" eaLnBrk="1" hangingPunct="1">
              <a:lnSpc>
                <a:spcPct val="90000"/>
              </a:lnSpc>
              <a:buFont typeface="Wingdings" panose="05000000000000000000" pitchFamily="2" charset="2"/>
              <a:buNone/>
              <a:defRPr/>
            </a:pPr>
            <a:r>
              <a:rPr lang="en-AU" sz="1800">
                <a:latin typeface="Courier New" pitchFamily="49" charset="0"/>
              </a:rPr>
              <a:t>it was disclosed yesterday that several informal but</a:t>
            </a:r>
          </a:p>
          <a:p>
            <a:pPr lvl="1" eaLnBrk="1" hangingPunct="1">
              <a:lnSpc>
                <a:spcPct val="90000"/>
              </a:lnSpc>
              <a:buFont typeface="Wingdings" panose="05000000000000000000" pitchFamily="2" charset="2"/>
              <a:buNone/>
              <a:defRPr/>
            </a:pPr>
            <a:r>
              <a:rPr lang="en-AU" sz="1800">
                <a:latin typeface="Courier New" pitchFamily="49" charset="0"/>
              </a:rPr>
              <a:t>direct contacts have been made with political</a:t>
            </a:r>
          </a:p>
          <a:p>
            <a:pPr lvl="1" eaLnBrk="1" hangingPunct="1">
              <a:lnSpc>
                <a:spcPct val="90000"/>
              </a:lnSpc>
              <a:buFont typeface="Wingdings" panose="05000000000000000000" pitchFamily="2" charset="2"/>
              <a:buNone/>
              <a:defRPr/>
            </a:pPr>
            <a:r>
              <a:rPr lang="en-AU" sz="1800">
                <a:latin typeface="Courier New" pitchFamily="49" charset="0"/>
              </a:rPr>
              <a:t>representatives of the viet cong in moscow</a:t>
            </a:r>
          </a:p>
          <a:p>
            <a:pPr lvl="1" eaLnBrk="1" hangingPunct="1">
              <a:lnSpc>
                <a:spcPct val="90000"/>
              </a:lnSpc>
              <a:buFont typeface="Wingdings" panose="05000000000000000000" pitchFamily="2" charset="2"/>
              <a:buNone/>
              <a:defRPr/>
            </a:pPr>
            <a:endParaRPr lang="en-AU" sz="1800">
              <a:latin typeface="Courier New" pitchFamily="49" charset="0"/>
            </a:endParaRPr>
          </a:p>
        </p:txBody>
      </p:sp>
      <p:sp>
        <p:nvSpPr>
          <p:cNvPr id="6" name="Slide Number Placeholder 5">
            <a:extLst>
              <a:ext uri="{FF2B5EF4-FFF2-40B4-BE49-F238E27FC236}">
                <a16:creationId xmlns:a16="http://schemas.microsoft.com/office/drawing/2014/main" id="{3E763180-50D1-48DA-9594-A74D62C171CA}"/>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F67004AA-6FE8-4F92-9054-94E326C2E243}" type="slidenum">
              <a:rPr lang="en-US" altLang="en-US" sz="1000" smtClean="0"/>
              <a:pPr>
                <a:spcBef>
                  <a:spcPct val="0"/>
                </a:spcBef>
                <a:buClrTx/>
                <a:buSzTx/>
                <a:buFontTx/>
                <a:buNone/>
                <a:defRPr/>
              </a:pPr>
              <a:t>29</a:t>
            </a:fld>
            <a:endParaRPr lang="en-US" altLang="en-US"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371600"/>
            <a:ext cx="8229600" cy="4800600"/>
          </a:xfrm>
        </p:spPr>
        <p:txBody>
          <a:bodyPr/>
          <a:lstStyle/>
          <a:p>
            <a:pPr eaLnBrk="1" hangingPunct="1">
              <a:spcBef>
                <a:spcPts val="2400"/>
              </a:spcBef>
            </a:pPr>
            <a:r>
              <a:rPr lang="en-US" dirty="0"/>
              <a:t>Confidentiality is only one cryptographic protection</a:t>
            </a:r>
          </a:p>
          <a:p>
            <a:pPr eaLnBrk="1" hangingPunct="1"/>
            <a:r>
              <a:rPr lang="en-US" dirty="0"/>
              <a:t>Authentication means proving one’s identity to another so they can trust you more</a:t>
            </a:r>
          </a:p>
          <a:p>
            <a:pPr eaLnBrk="1" hangingPunct="1"/>
            <a:r>
              <a:rPr lang="en-US" dirty="0"/>
              <a:t>Integrity means that the message cannot be changed or, if it is change, that this change will be detected</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a:t>3.1: Cryptography</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a:t>
            </a:fld>
            <a:endParaRPr lang="en-US" dirty="0">
              <a:solidFill>
                <a:schemeClr val="bg1"/>
              </a:solidFill>
              <a:latin typeface="Lucida Sans Unicode"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D2D196A-894E-4EA0-8C9C-0995363BF1BA}"/>
              </a:ext>
            </a:extLst>
          </p:cNvPr>
          <p:cNvSpPr>
            <a:spLocks noGrp="1" noChangeArrowheads="1"/>
          </p:cNvSpPr>
          <p:nvPr>
            <p:ph type="title"/>
          </p:nvPr>
        </p:nvSpPr>
        <p:spPr/>
        <p:txBody>
          <a:bodyPr/>
          <a:lstStyle/>
          <a:p>
            <a:pPr eaLnBrk="1" hangingPunct="1">
              <a:defRPr/>
            </a:pPr>
            <a:r>
              <a:rPr lang="en-AU" dirty="0"/>
              <a:t>Polyalphabetic Ciphers</a:t>
            </a:r>
          </a:p>
        </p:txBody>
      </p:sp>
      <p:sp>
        <p:nvSpPr>
          <p:cNvPr id="87043" name="Rectangle 3">
            <a:extLst>
              <a:ext uri="{FF2B5EF4-FFF2-40B4-BE49-F238E27FC236}">
                <a16:creationId xmlns:a16="http://schemas.microsoft.com/office/drawing/2014/main" id="{D2CE6111-D679-48FE-853C-FAC9E55AB5AC}"/>
              </a:ext>
            </a:extLst>
          </p:cNvPr>
          <p:cNvSpPr>
            <a:spLocks noGrp="1" noChangeArrowheads="1"/>
          </p:cNvSpPr>
          <p:nvPr>
            <p:ph type="body" idx="1"/>
          </p:nvPr>
        </p:nvSpPr>
        <p:spPr/>
        <p:txBody>
          <a:bodyPr/>
          <a:lstStyle/>
          <a:p>
            <a:pPr eaLnBrk="1" hangingPunct="1">
              <a:defRPr/>
            </a:pPr>
            <a:r>
              <a:rPr lang="en-AU" sz="2800" b="1" dirty="0"/>
              <a:t>polyalphabetic substitution ciphers</a:t>
            </a:r>
            <a:r>
              <a:rPr lang="en-AU" sz="2800" dirty="0"/>
              <a:t> </a:t>
            </a:r>
          </a:p>
          <a:p>
            <a:pPr eaLnBrk="1" hangingPunct="1">
              <a:defRPr/>
            </a:pPr>
            <a:r>
              <a:rPr lang="en-AU" sz="2800" dirty="0"/>
              <a:t>improve security using multiple cipher alphabets </a:t>
            </a:r>
          </a:p>
          <a:p>
            <a:pPr eaLnBrk="1" hangingPunct="1">
              <a:defRPr/>
            </a:pPr>
            <a:r>
              <a:rPr lang="en-AU" sz="2800" dirty="0"/>
              <a:t>make cryptanalysis harder with more alphabets to guess and flatter frequency distribution </a:t>
            </a:r>
          </a:p>
          <a:p>
            <a:pPr eaLnBrk="1" hangingPunct="1">
              <a:defRPr/>
            </a:pPr>
            <a:r>
              <a:rPr lang="en-AU" sz="2800" dirty="0"/>
              <a:t>use a key to select which alphabet is used for each letter of the message </a:t>
            </a:r>
          </a:p>
          <a:p>
            <a:pPr eaLnBrk="1" hangingPunct="1">
              <a:defRPr/>
            </a:pPr>
            <a:r>
              <a:rPr lang="en-AU" sz="2800" dirty="0"/>
              <a:t>use each alphabet in turn </a:t>
            </a:r>
          </a:p>
          <a:p>
            <a:pPr eaLnBrk="1" hangingPunct="1">
              <a:defRPr/>
            </a:pPr>
            <a:r>
              <a:rPr lang="en-AU" sz="2800" dirty="0"/>
              <a:t>repeat from start after end of key is reached</a:t>
            </a:r>
          </a:p>
          <a:p>
            <a:pPr eaLnBrk="1" hangingPunct="1">
              <a:defRPr/>
            </a:pPr>
            <a:r>
              <a:rPr lang="en-AU" sz="2800" dirty="0"/>
              <a:t> </a:t>
            </a:r>
            <a:r>
              <a:rPr lang="en-AU" sz="2400" dirty="0">
                <a:hlinkClick r:id="rId3"/>
              </a:rPr>
              <a:t>https://www.khanacademy.org/computing/computer-science/cryptography/crypt/v/polyalphabetic-cipher</a:t>
            </a:r>
            <a:endParaRPr lang="en-AU" sz="2400" dirty="0"/>
          </a:p>
          <a:p>
            <a:pPr eaLnBrk="1" hangingPunct="1">
              <a:defRPr/>
            </a:pPr>
            <a:endParaRPr lang="en-AU" sz="1200" dirty="0"/>
          </a:p>
        </p:txBody>
      </p:sp>
      <p:sp>
        <p:nvSpPr>
          <p:cNvPr id="6" name="Slide Number Placeholder 5">
            <a:extLst>
              <a:ext uri="{FF2B5EF4-FFF2-40B4-BE49-F238E27FC236}">
                <a16:creationId xmlns:a16="http://schemas.microsoft.com/office/drawing/2014/main" id="{F16D41BD-D9CA-42EC-8A88-4E04C96C741E}"/>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615AED1A-D59C-4063-8388-FE2625345420}" type="slidenum">
              <a:rPr lang="en-US" altLang="en-US" sz="1000" smtClean="0"/>
              <a:pPr>
                <a:spcBef>
                  <a:spcPct val="0"/>
                </a:spcBef>
                <a:buClrTx/>
                <a:buSzTx/>
                <a:buFontTx/>
                <a:buNone/>
                <a:defRPr/>
              </a:pPr>
              <a:t>30</a:t>
            </a:fld>
            <a:endParaRPr lang="en-US"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C88E4D5-B75D-4A13-BBB2-B9A46AD94646}"/>
              </a:ext>
            </a:extLst>
          </p:cNvPr>
          <p:cNvSpPr>
            <a:spLocks noGrp="1" noChangeArrowheads="1"/>
          </p:cNvSpPr>
          <p:nvPr>
            <p:ph type="title"/>
          </p:nvPr>
        </p:nvSpPr>
        <p:spPr/>
        <p:txBody>
          <a:bodyPr/>
          <a:lstStyle/>
          <a:p>
            <a:pPr eaLnBrk="1" hangingPunct="1">
              <a:defRPr/>
            </a:pPr>
            <a:r>
              <a:rPr lang="en-AU"/>
              <a:t>Vigenère Cipher</a:t>
            </a:r>
          </a:p>
        </p:txBody>
      </p:sp>
      <p:sp>
        <p:nvSpPr>
          <p:cNvPr id="89091" name="Rectangle 3">
            <a:extLst>
              <a:ext uri="{FF2B5EF4-FFF2-40B4-BE49-F238E27FC236}">
                <a16:creationId xmlns:a16="http://schemas.microsoft.com/office/drawing/2014/main" id="{EA5E4776-F744-491D-9F21-2538C3A82124}"/>
              </a:ext>
            </a:extLst>
          </p:cNvPr>
          <p:cNvSpPr>
            <a:spLocks noGrp="1" noChangeArrowheads="1"/>
          </p:cNvSpPr>
          <p:nvPr>
            <p:ph type="body" idx="1"/>
          </p:nvPr>
        </p:nvSpPr>
        <p:spPr/>
        <p:txBody>
          <a:bodyPr/>
          <a:lstStyle/>
          <a:p>
            <a:pPr eaLnBrk="1" hangingPunct="1">
              <a:defRPr/>
            </a:pPr>
            <a:r>
              <a:rPr lang="en-AU"/>
              <a:t>simplest polyalphabetic substitution cipher</a:t>
            </a:r>
          </a:p>
          <a:p>
            <a:pPr eaLnBrk="1" hangingPunct="1">
              <a:defRPr/>
            </a:pPr>
            <a:r>
              <a:rPr lang="en-AU"/>
              <a:t>effectively multiple caesar ciphers </a:t>
            </a:r>
          </a:p>
          <a:p>
            <a:pPr eaLnBrk="1" hangingPunct="1">
              <a:defRPr/>
            </a:pPr>
            <a:r>
              <a:rPr lang="en-AU"/>
              <a:t>key is multiple letters long K = k</a:t>
            </a:r>
            <a:r>
              <a:rPr lang="en-AU" baseline="-25000"/>
              <a:t>1</a:t>
            </a:r>
            <a:r>
              <a:rPr lang="en-AU"/>
              <a:t> k</a:t>
            </a:r>
            <a:r>
              <a:rPr lang="en-AU" baseline="-25000"/>
              <a:t>2</a:t>
            </a:r>
            <a:r>
              <a:rPr lang="en-AU"/>
              <a:t> ... k</a:t>
            </a:r>
            <a:r>
              <a:rPr lang="en-AU" baseline="-25000"/>
              <a:t>d</a:t>
            </a:r>
            <a:r>
              <a:rPr lang="en-AU"/>
              <a:t> </a:t>
            </a:r>
          </a:p>
          <a:p>
            <a:pPr eaLnBrk="1" hangingPunct="1">
              <a:defRPr/>
            </a:pPr>
            <a:r>
              <a:rPr lang="en-AU"/>
              <a:t>i</a:t>
            </a:r>
            <a:r>
              <a:rPr lang="en-AU" baseline="30000"/>
              <a:t>th</a:t>
            </a:r>
            <a:r>
              <a:rPr lang="en-AU"/>
              <a:t> letter specifies i</a:t>
            </a:r>
            <a:r>
              <a:rPr lang="en-AU" baseline="30000"/>
              <a:t>th</a:t>
            </a:r>
            <a:r>
              <a:rPr lang="en-AU"/>
              <a:t> alphabet to use </a:t>
            </a:r>
          </a:p>
          <a:p>
            <a:pPr eaLnBrk="1" hangingPunct="1">
              <a:defRPr/>
            </a:pPr>
            <a:r>
              <a:rPr lang="en-AU"/>
              <a:t>use each alphabet in turn </a:t>
            </a:r>
          </a:p>
          <a:p>
            <a:pPr eaLnBrk="1" hangingPunct="1">
              <a:defRPr/>
            </a:pPr>
            <a:r>
              <a:rPr lang="en-AU"/>
              <a:t>repeat from start after d letters in message</a:t>
            </a:r>
          </a:p>
          <a:p>
            <a:pPr eaLnBrk="1" hangingPunct="1">
              <a:defRPr/>
            </a:pPr>
            <a:r>
              <a:rPr lang="en-AU"/>
              <a:t>decryption simply works in reverse </a:t>
            </a:r>
          </a:p>
        </p:txBody>
      </p:sp>
      <p:sp>
        <p:nvSpPr>
          <p:cNvPr id="6" name="Slide Number Placeholder 5">
            <a:extLst>
              <a:ext uri="{FF2B5EF4-FFF2-40B4-BE49-F238E27FC236}">
                <a16:creationId xmlns:a16="http://schemas.microsoft.com/office/drawing/2014/main" id="{6764646D-464E-482B-949C-0A777CAD68B0}"/>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D5F6C63C-C89B-4909-AD12-01193284488B}" type="slidenum">
              <a:rPr lang="en-US" altLang="en-US" sz="1000" smtClean="0"/>
              <a:pPr>
                <a:spcBef>
                  <a:spcPct val="0"/>
                </a:spcBef>
                <a:buClrTx/>
                <a:buSzTx/>
                <a:buFontTx/>
                <a:buNone/>
                <a:defRPr/>
              </a:pPr>
              <a:t>31</a:t>
            </a:fld>
            <a:endParaRPr lang="en-US" altLang="en-US"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0361C82-51A1-4310-B02C-51E3AA5F36BD}"/>
              </a:ext>
            </a:extLst>
          </p:cNvPr>
          <p:cNvSpPr>
            <a:spLocks noGrp="1" noChangeArrowheads="1"/>
          </p:cNvSpPr>
          <p:nvPr>
            <p:ph type="title"/>
          </p:nvPr>
        </p:nvSpPr>
        <p:spPr/>
        <p:txBody>
          <a:bodyPr/>
          <a:lstStyle/>
          <a:p>
            <a:pPr eaLnBrk="1" hangingPunct="1">
              <a:defRPr/>
            </a:pPr>
            <a:r>
              <a:rPr lang="en-US" dirty="0"/>
              <a:t>Example of </a:t>
            </a:r>
            <a:r>
              <a:rPr lang="en-AU" dirty="0"/>
              <a:t>Vigenère Cipher</a:t>
            </a:r>
          </a:p>
        </p:txBody>
      </p:sp>
      <p:sp>
        <p:nvSpPr>
          <p:cNvPr id="91139" name="Rectangle 3">
            <a:extLst>
              <a:ext uri="{FF2B5EF4-FFF2-40B4-BE49-F238E27FC236}">
                <a16:creationId xmlns:a16="http://schemas.microsoft.com/office/drawing/2014/main" id="{E5C1DA0C-5130-4D02-9B84-2BCF3D3B1133}"/>
              </a:ext>
            </a:extLst>
          </p:cNvPr>
          <p:cNvSpPr>
            <a:spLocks noGrp="1" noChangeArrowheads="1"/>
          </p:cNvSpPr>
          <p:nvPr>
            <p:ph type="body" idx="1"/>
          </p:nvPr>
        </p:nvSpPr>
        <p:spPr/>
        <p:txBody>
          <a:bodyPr/>
          <a:lstStyle/>
          <a:p>
            <a:pPr eaLnBrk="1" hangingPunct="1">
              <a:defRPr/>
            </a:pPr>
            <a:r>
              <a:rPr lang="en-AU" sz="2800"/>
              <a:t>write the plaintext out </a:t>
            </a:r>
          </a:p>
          <a:p>
            <a:pPr eaLnBrk="1" hangingPunct="1">
              <a:defRPr/>
            </a:pPr>
            <a:r>
              <a:rPr lang="en-AU" sz="2800"/>
              <a:t>write the keyword repeated above it</a:t>
            </a:r>
          </a:p>
          <a:p>
            <a:pPr eaLnBrk="1" hangingPunct="1">
              <a:defRPr/>
            </a:pPr>
            <a:r>
              <a:rPr lang="en-AU" sz="2800"/>
              <a:t>use each key letter as a caesar cipher key </a:t>
            </a:r>
          </a:p>
          <a:p>
            <a:pPr eaLnBrk="1" hangingPunct="1">
              <a:defRPr/>
            </a:pPr>
            <a:r>
              <a:rPr lang="en-AU" sz="2800"/>
              <a:t>encrypt the corresponding plaintext letter</a:t>
            </a:r>
          </a:p>
          <a:p>
            <a:pPr eaLnBrk="1" hangingPunct="1">
              <a:defRPr/>
            </a:pPr>
            <a:r>
              <a:rPr lang="en-US" sz="2800"/>
              <a:t>eg using keyword </a:t>
            </a:r>
            <a:r>
              <a:rPr lang="en-US" sz="2800" i="1"/>
              <a:t>deceptive</a:t>
            </a:r>
            <a:endParaRPr lang="en-AU" sz="2800" i="1"/>
          </a:p>
          <a:p>
            <a:pPr lvl="1" eaLnBrk="1" hangingPunct="1">
              <a:buFont typeface="Wingdings" panose="05000000000000000000" pitchFamily="2" charset="2"/>
              <a:buNone/>
              <a:defRPr/>
            </a:pPr>
            <a:r>
              <a:rPr lang="en-AU" sz="2400">
                <a:latin typeface="Courier" charset="0"/>
              </a:rPr>
              <a:t>key:       deceptivedeceptivedeceptive</a:t>
            </a:r>
          </a:p>
          <a:p>
            <a:pPr lvl="1" eaLnBrk="1" hangingPunct="1">
              <a:buFont typeface="Wingdings" panose="05000000000000000000" pitchFamily="2" charset="2"/>
              <a:buNone/>
              <a:defRPr/>
            </a:pPr>
            <a:r>
              <a:rPr lang="en-AU" sz="2400">
                <a:latin typeface="Courier" charset="0"/>
              </a:rPr>
              <a:t>plaintext: wearediscoveredsaveyourself</a:t>
            </a:r>
          </a:p>
          <a:p>
            <a:pPr lvl="1" eaLnBrk="1" hangingPunct="1">
              <a:buFont typeface="Wingdings" panose="05000000000000000000" pitchFamily="2" charset="2"/>
              <a:buNone/>
              <a:defRPr/>
            </a:pPr>
            <a:r>
              <a:rPr lang="en-AU" sz="2400">
                <a:latin typeface="Courier" charset="0"/>
              </a:rPr>
              <a:t>ciphertext:ZICVTWQNGRZGVTWAVZHCQYGLMGJ</a:t>
            </a:r>
          </a:p>
          <a:p>
            <a:pPr lvl="1" eaLnBrk="1" hangingPunct="1">
              <a:buFont typeface="Wingdings" panose="05000000000000000000" pitchFamily="2" charset="2"/>
              <a:buNone/>
              <a:defRPr/>
            </a:pPr>
            <a:r>
              <a:rPr lang="en-AU" sz="2400"/>
              <a:t> </a:t>
            </a:r>
          </a:p>
        </p:txBody>
      </p:sp>
      <p:sp>
        <p:nvSpPr>
          <p:cNvPr id="6" name="Slide Number Placeholder 5">
            <a:extLst>
              <a:ext uri="{FF2B5EF4-FFF2-40B4-BE49-F238E27FC236}">
                <a16:creationId xmlns:a16="http://schemas.microsoft.com/office/drawing/2014/main" id="{74E3ABD9-2C15-4F9C-A45A-AA185B7D18C7}"/>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EA94F8DE-55C0-435B-91FB-E724EEDC3A30}" type="slidenum">
              <a:rPr lang="en-US" altLang="en-US" sz="1000" smtClean="0"/>
              <a:pPr>
                <a:spcBef>
                  <a:spcPct val="0"/>
                </a:spcBef>
                <a:buClrTx/>
                <a:buSzTx/>
                <a:buFontTx/>
                <a:buNone/>
                <a:defRPr/>
              </a:pPr>
              <a:t>32</a:t>
            </a:fld>
            <a:endParaRPr lang="en-US"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155C40D-5374-4D4E-9E3A-B6E7428FF51F}"/>
              </a:ext>
            </a:extLst>
          </p:cNvPr>
          <p:cNvSpPr>
            <a:spLocks noGrp="1" noChangeArrowheads="1"/>
          </p:cNvSpPr>
          <p:nvPr>
            <p:ph type="title"/>
          </p:nvPr>
        </p:nvSpPr>
        <p:spPr/>
        <p:txBody>
          <a:bodyPr/>
          <a:lstStyle/>
          <a:p>
            <a:pPr eaLnBrk="1" hangingPunct="1">
              <a:defRPr/>
            </a:pPr>
            <a:r>
              <a:rPr lang="en-US"/>
              <a:t>Security of </a:t>
            </a:r>
            <a:r>
              <a:rPr lang="en-AU"/>
              <a:t>Vigenère Ciphers</a:t>
            </a:r>
          </a:p>
        </p:txBody>
      </p:sp>
      <p:sp>
        <p:nvSpPr>
          <p:cNvPr id="93187" name="Rectangle 3">
            <a:extLst>
              <a:ext uri="{FF2B5EF4-FFF2-40B4-BE49-F238E27FC236}">
                <a16:creationId xmlns:a16="http://schemas.microsoft.com/office/drawing/2014/main" id="{56D9FB81-003D-40E2-85C5-5BECCEDB4593}"/>
              </a:ext>
            </a:extLst>
          </p:cNvPr>
          <p:cNvSpPr>
            <a:spLocks noGrp="1" noChangeArrowheads="1"/>
          </p:cNvSpPr>
          <p:nvPr>
            <p:ph type="body" idx="1"/>
          </p:nvPr>
        </p:nvSpPr>
        <p:spPr/>
        <p:txBody>
          <a:bodyPr/>
          <a:lstStyle/>
          <a:p>
            <a:pPr eaLnBrk="1" hangingPunct="1">
              <a:defRPr/>
            </a:pPr>
            <a:r>
              <a:rPr lang="en-US"/>
              <a:t>have multiple ciphertext letters for each plaintext letter</a:t>
            </a:r>
          </a:p>
          <a:p>
            <a:pPr eaLnBrk="1" hangingPunct="1">
              <a:defRPr/>
            </a:pPr>
            <a:r>
              <a:rPr lang="en-US"/>
              <a:t>hence letter frequencies are obscured</a:t>
            </a:r>
          </a:p>
          <a:p>
            <a:pPr eaLnBrk="1" hangingPunct="1">
              <a:defRPr/>
            </a:pPr>
            <a:r>
              <a:rPr lang="en-US"/>
              <a:t>but not totally lost</a:t>
            </a:r>
          </a:p>
          <a:p>
            <a:pPr eaLnBrk="1" hangingPunct="1">
              <a:defRPr/>
            </a:pPr>
            <a:r>
              <a:rPr lang="en-US"/>
              <a:t>start with letter frequencies</a:t>
            </a:r>
          </a:p>
          <a:p>
            <a:pPr lvl="1" eaLnBrk="1" hangingPunct="1">
              <a:defRPr/>
            </a:pPr>
            <a:r>
              <a:rPr lang="en-US"/>
              <a:t>see if look monoalphabetic or not</a:t>
            </a:r>
          </a:p>
          <a:p>
            <a:pPr eaLnBrk="1" hangingPunct="1">
              <a:defRPr/>
            </a:pPr>
            <a:r>
              <a:rPr lang="en-US"/>
              <a:t>if not, then need to determine number of alphabets, since then can attach each</a:t>
            </a:r>
            <a:endParaRPr lang="en-AU"/>
          </a:p>
        </p:txBody>
      </p:sp>
      <p:sp>
        <p:nvSpPr>
          <p:cNvPr id="6" name="Slide Number Placeholder 5">
            <a:extLst>
              <a:ext uri="{FF2B5EF4-FFF2-40B4-BE49-F238E27FC236}">
                <a16:creationId xmlns:a16="http://schemas.microsoft.com/office/drawing/2014/main" id="{452842E3-5785-44F6-ABB8-A708B3F63CCA}"/>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78D90C4D-BF4B-4C67-BFDA-F1CF45DA2798}" type="slidenum">
              <a:rPr lang="en-US" altLang="en-US" sz="1000" smtClean="0"/>
              <a:pPr>
                <a:spcBef>
                  <a:spcPct val="0"/>
                </a:spcBef>
                <a:buClrTx/>
                <a:buSzTx/>
                <a:buFontTx/>
                <a:buNone/>
                <a:defRPr/>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421E4EA1-8C1C-40A7-B1E0-09F5D020FA63}"/>
              </a:ext>
            </a:extLst>
          </p:cNvPr>
          <p:cNvSpPr>
            <a:spLocks noGrp="1" noChangeArrowheads="1"/>
          </p:cNvSpPr>
          <p:nvPr>
            <p:ph type="title"/>
          </p:nvPr>
        </p:nvSpPr>
        <p:spPr/>
        <p:txBody>
          <a:bodyPr/>
          <a:lstStyle/>
          <a:p>
            <a:pPr eaLnBrk="1" hangingPunct="1">
              <a:defRPr/>
            </a:pPr>
            <a:r>
              <a:rPr lang="en-AU"/>
              <a:t>Autokey Cipher</a:t>
            </a:r>
          </a:p>
        </p:txBody>
      </p:sp>
      <p:sp>
        <p:nvSpPr>
          <p:cNvPr id="96259" name="Rectangle 3">
            <a:extLst>
              <a:ext uri="{FF2B5EF4-FFF2-40B4-BE49-F238E27FC236}">
                <a16:creationId xmlns:a16="http://schemas.microsoft.com/office/drawing/2014/main" id="{C2DBC275-5FB3-4384-9888-715F3311909F}"/>
              </a:ext>
            </a:extLst>
          </p:cNvPr>
          <p:cNvSpPr>
            <a:spLocks noGrp="1" noChangeArrowheads="1"/>
          </p:cNvSpPr>
          <p:nvPr>
            <p:ph type="body" idx="1"/>
          </p:nvPr>
        </p:nvSpPr>
        <p:spPr>
          <a:xfrm>
            <a:off x="395288" y="1341438"/>
            <a:ext cx="8229600" cy="5111750"/>
          </a:xfrm>
        </p:spPr>
        <p:txBody>
          <a:bodyPr/>
          <a:lstStyle/>
          <a:p>
            <a:pPr eaLnBrk="1" hangingPunct="1">
              <a:defRPr/>
            </a:pPr>
            <a:r>
              <a:rPr lang="en-US" sz="2800"/>
              <a:t>ideally want a key as long as the message</a:t>
            </a:r>
            <a:endParaRPr lang="en-AU" sz="2800"/>
          </a:p>
          <a:p>
            <a:pPr eaLnBrk="1" hangingPunct="1">
              <a:defRPr/>
            </a:pPr>
            <a:r>
              <a:rPr lang="en-AU" sz="2800"/>
              <a:t>Vigenère proposed the </a:t>
            </a:r>
            <a:r>
              <a:rPr lang="en-AU" sz="2800" b="1"/>
              <a:t>autokey</a:t>
            </a:r>
            <a:r>
              <a:rPr lang="en-AU" sz="2800"/>
              <a:t> cipher </a:t>
            </a:r>
          </a:p>
          <a:p>
            <a:pPr eaLnBrk="1" hangingPunct="1">
              <a:defRPr/>
            </a:pPr>
            <a:r>
              <a:rPr lang="en-AU" sz="2800"/>
              <a:t>with keyword is prefixed to message as key</a:t>
            </a:r>
          </a:p>
          <a:p>
            <a:pPr eaLnBrk="1" hangingPunct="1">
              <a:defRPr/>
            </a:pPr>
            <a:r>
              <a:rPr lang="en-AU" sz="2800"/>
              <a:t>knowing keyword can recover the first few letters </a:t>
            </a:r>
          </a:p>
          <a:p>
            <a:pPr eaLnBrk="1" hangingPunct="1">
              <a:defRPr/>
            </a:pPr>
            <a:r>
              <a:rPr lang="en-AU" sz="2800"/>
              <a:t>use these in turn on the rest of the message</a:t>
            </a:r>
          </a:p>
          <a:p>
            <a:pPr eaLnBrk="1" hangingPunct="1">
              <a:defRPr/>
            </a:pPr>
            <a:r>
              <a:rPr lang="en-AU" sz="2800"/>
              <a:t>but still have frequency characteristics to attack </a:t>
            </a:r>
          </a:p>
          <a:p>
            <a:pPr eaLnBrk="1" hangingPunct="1">
              <a:defRPr/>
            </a:pPr>
            <a:r>
              <a:rPr lang="en-AU" sz="2800"/>
              <a:t>eg. given key </a:t>
            </a:r>
            <a:r>
              <a:rPr lang="en-AU" sz="2800" i="1"/>
              <a:t>deceptive</a:t>
            </a:r>
            <a:endParaRPr lang="en-AU" sz="2800"/>
          </a:p>
          <a:p>
            <a:pPr lvl="1" eaLnBrk="1" hangingPunct="1">
              <a:buFont typeface="Wingdings" panose="05000000000000000000" pitchFamily="2" charset="2"/>
              <a:buNone/>
              <a:defRPr/>
            </a:pPr>
            <a:r>
              <a:rPr lang="en-AU" sz="2000">
                <a:latin typeface="Courier" charset="0"/>
              </a:rPr>
              <a:t>key:       deceptivewearediscoveredsav</a:t>
            </a:r>
          </a:p>
          <a:p>
            <a:pPr lvl="1" eaLnBrk="1" hangingPunct="1">
              <a:buFont typeface="Wingdings" panose="05000000000000000000" pitchFamily="2" charset="2"/>
              <a:buNone/>
              <a:defRPr/>
            </a:pPr>
            <a:r>
              <a:rPr lang="en-AU" sz="2000">
                <a:latin typeface="Courier" charset="0"/>
              </a:rPr>
              <a:t>plaintext: wearediscoveredsaveyourself</a:t>
            </a:r>
          </a:p>
          <a:p>
            <a:pPr lvl="1" eaLnBrk="1" hangingPunct="1">
              <a:buFont typeface="Wingdings" panose="05000000000000000000" pitchFamily="2" charset="2"/>
              <a:buNone/>
              <a:defRPr/>
            </a:pPr>
            <a:r>
              <a:rPr lang="en-AU" sz="2000">
                <a:latin typeface="Courier" charset="0"/>
              </a:rPr>
              <a:t>ciphertext:ZICVTWQNGKZEIIGASXSTSLVVWLA</a:t>
            </a:r>
          </a:p>
          <a:p>
            <a:pPr lvl="1" eaLnBrk="1" hangingPunct="1">
              <a:buFont typeface="Wingdings" panose="05000000000000000000" pitchFamily="2" charset="2"/>
              <a:buNone/>
              <a:defRPr/>
            </a:pPr>
            <a:endParaRPr lang="en-AU" sz="2000">
              <a:latin typeface="Courier New" pitchFamily="49" charset="0"/>
            </a:endParaRPr>
          </a:p>
        </p:txBody>
      </p:sp>
      <p:sp>
        <p:nvSpPr>
          <p:cNvPr id="6" name="Slide Number Placeholder 5">
            <a:extLst>
              <a:ext uri="{FF2B5EF4-FFF2-40B4-BE49-F238E27FC236}">
                <a16:creationId xmlns:a16="http://schemas.microsoft.com/office/drawing/2014/main" id="{AD809459-4008-41BC-8409-7F6ECB19EEB1}"/>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4F88CB05-6546-42A9-A6FB-737CABE09A3B}" type="slidenum">
              <a:rPr lang="en-US" altLang="en-US" sz="1000" smtClean="0"/>
              <a:pPr>
                <a:spcBef>
                  <a:spcPct val="0"/>
                </a:spcBef>
                <a:buClrTx/>
                <a:buSzTx/>
                <a:buFontTx/>
                <a:buNone/>
                <a:defRPr/>
              </a:pPr>
              <a:t>34</a:t>
            </a:fld>
            <a:endParaRPr lang="en-US" altLang="en-US"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A77F3F1F-AB90-44EF-8DF4-AE640FC0E41A}"/>
              </a:ext>
            </a:extLst>
          </p:cNvPr>
          <p:cNvSpPr>
            <a:spLocks noGrp="1" noChangeArrowheads="1"/>
          </p:cNvSpPr>
          <p:nvPr>
            <p:ph type="title"/>
          </p:nvPr>
        </p:nvSpPr>
        <p:spPr/>
        <p:txBody>
          <a:bodyPr/>
          <a:lstStyle/>
          <a:p>
            <a:pPr eaLnBrk="1" hangingPunct="1">
              <a:defRPr/>
            </a:pPr>
            <a:r>
              <a:rPr lang="en-US"/>
              <a:t>One-Time Pad</a:t>
            </a:r>
            <a:endParaRPr lang="en-AU"/>
          </a:p>
        </p:txBody>
      </p:sp>
      <p:sp>
        <p:nvSpPr>
          <p:cNvPr id="98307" name="Rectangle 3">
            <a:extLst>
              <a:ext uri="{FF2B5EF4-FFF2-40B4-BE49-F238E27FC236}">
                <a16:creationId xmlns:a16="http://schemas.microsoft.com/office/drawing/2014/main" id="{E5037138-EFAF-4186-AA93-EB9CD8C0EF5B}"/>
              </a:ext>
            </a:extLst>
          </p:cNvPr>
          <p:cNvSpPr>
            <a:spLocks noGrp="1" noChangeArrowheads="1"/>
          </p:cNvSpPr>
          <p:nvPr>
            <p:ph type="body" idx="1"/>
          </p:nvPr>
        </p:nvSpPr>
        <p:spPr/>
        <p:txBody>
          <a:bodyPr/>
          <a:lstStyle/>
          <a:p>
            <a:pPr eaLnBrk="1" hangingPunct="1">
              <a:defRPr/>
            </a:pPr>
            <a:r>
              <a:rPr lang="en-AU" sz="2800"/>
              <a:t>if a truly random key as long as the message is used, the cipher will be secure </a:t>
            </a:r>
          </a:p>
          <a:p>
            <a:pPr eaLnBrk="1" hangingPunct="1">
              <a:defRPr/>
            </a:pPr>
            <a:r>
              <a:rPr lang="en-AU" sz="2800"/>
              <a:t>called a One-Time pad</a:t>
            </a:r>
          </a:p>
          <a:p>
            <a:pPr eaLnBrk="1" hangingPunct="1">
              <a:defRPr/>
            </a:pPr>
            <a:r>
              <a:rPr lang="en-US" sz="2800"/>
              <a:t>is unbreakable since ciphertext bears no statistical relationship to the plaintext</a:t>
            </a:r>
          </a:p>
          <a:p>
            <a:pPr eaLnBrk="1" hangingPunct="1">
              <a:defRPr/>
            </a:pPr>
            <a:r>
              <a:rPr lang="en-US" sz="2800"/>
              <a:t>since for </a:t>
            </a:r>
            <a:r>
              <a:rPr lang="en-US" sz="2800" b="1"/>
              <a:t>any plaintext</a:t>
            </a:r>
            <a:r>
              <a:rPr lang="en-US" sz="2800"/>
              <a:t> &amp; </a:t>
            </a:r>
            <a:r>
              <a:rPr lang="en-US" sz="2800" b="1"/>
              <a:t>any ciphertext</a:t>
            </a:r>
            <a:r>
              <a:rPr lang="en-US" sz="2800"/>
              <a:t> there exists a key mapping one to other</a:t>
            </a:r>
          </a:p>
          <a:p>
            <a:pPr eaLnBrk="1" hangingPunct="1">
              <a:defRPr/>
            </a:pPr>
            <a:r>
              <a:rPr lang="en-US" sz="2800"/>
              <a:t>can only use the key </a:t>
            </a:r>
            <a:r>
              <a:rPr lang="en-US" sz="2800" b="1"/>
              <a:t>once</a:t>
            </a:r>
            <a:r>
              <a:rPr lang="en-US" sz="2800"/>
              <a:t> though</a:t>
            </a:r>
          </a:p>
          <a:p>
            <a:pPr eaLnBrk="1" hangingPunct="1">
              <a:defRPr/>
            </a:pPr>
            <a:r>
              <a:rPr lang="en-US" sz="2800"/>
              <a:t>problems in generation &amp; safe distribution of key</a:t>
            </a:r>
            <a:endParaRPr lang="en-AU" sz="2800"/>
          </a:p>
        </p:txBody>
      </p:sp>
      <p:sp>
        <p:nvSpPr>
          <p:cNvPr id="6" name="Slide Number Placeholder 5">
            <a:extLst>
              <a:ext uri="{FF2B5EF4-FFF2-40B4-BE49-F238E27FC236}">
                <a16:creationId xmlns:a16="http://schemas.microsoft.com/office/drawing/2014/main" id="{DA57CDF9-FFDC-48C1-AD5A-3F4A008EC265}"/>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08218DEB-FF21-475B-8B72-808A06FE71FF}" type="slidenum">
              <a:rPr lang="en-US" altLang="en-US" sz="1000" smtClean="0"/>
              <a:pPr>
                <a:spcBef>
                  <a:spcPct val="0"/>
                </a:spcBef>
                <a:buClrTx/>
                <a:buSzTx/>
                <a:buFontTx/>
                <a:buNone/>
                <a:defRPr/>
              </a:pPr>
              <a:t>35</a:t>
            </a:fld>
            <a:endParaRPr lang="en-US" alt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E282600-E85E-4F26-92FC-31EE89249DDF}"/>
              </a:ext>
            </a:extLst>
          </p:cNvPr>
          <p:cNvSpPr>
            <a:spLocks noGrp="1" noChangeArrowheads="1"/>
          </p:cNvSpPr>
          <p:nvPr>
            <p:ph type="title"/>
          </p:nvPr>
        </p:nvSpPr>
        <p:spPr/>
        <p:txBody>
          <a:bodyPr/>
          <a:lstStyle/>
          <a:p>
            <a:pPr eaLnBrk="1" hangingPunct="1">
              <a:defRPr/>
            </a:pPr>
            <a:r>
              <a:rPr lang="en-AU" dirty="0"/>
              <a:t>Transposition Ciphers </a:t>
            </a:r>
          </a:p>
        </p:txBody>
      </p:sp>
      <p:sp>
        <p:nvSpPr>
          <p:cNvPr id="100355" name="Rectangle 3">
            <a:extLst>
              <a:ext uri="{FF2B5EF4-FFF2-40B4-BE49-F238E27FC236}">
                <a16:creationId xmlns:a16="http://schemas.microsoft.com/office/drawing/2014/main" id="{128C7296-BBD2-4754-8420-1BA35D45D3E3}"/>
              </a:ext>
            </a:extLst>
          </p:cNvPr>
          <p:cNvSpPr>
            <a:spLocks noGrp="1" noChangeArrowheads="1"/>
          </p:cNvSpPr>
          <p:nvPr>
            <p:ph type="body" idx="1"/>
          </p:nvPr>
        </p:nvSpPr>
        <p:spPr/>
        <p:txBody>
          <a:bodyPr/>
          <a:lstStyle/>
          <a:p>
            <a:pPr eaLnBrk="1" hangingPunct="1">
              <a:defRPr/>
            </a:pPr>
            <a:r>
              <a:rPr lang="en-AU"/>
              <a:t>now consider classical </a:t>
            </a:r>
            <a:r>
              <a:rPr lang="en-AU" b="1"/>
              <a:t>transposition</a:t>
            </a:r>
            <a:r>
              <a:rPr lang="en-AU"/>
              <a:t> or </a:t>
            </a:r>
            <a:r>
              <a:rPr lang="en-AU" b="1"/>
              <a:t>permutation</a:t>
            </a:r>
            <a:r>
              <a:rPr lang="en-AU"/>
              <a:t> ciphers </a:t>
            </a:r>
          </a:p>
          <a:p>
            <a:pPr eaLnBrk="1" hangingPunct="1">
              <a:defRPr/>
            </a:pPr>
            <a:r>
              <a:rPr lang="en-AU"/>
              <a:t>these hide the message by rearranging the letter order </a:t>
            </a:r>
          </a:p>
          <a:p>
            <a:pPr eaLnBrk="1" hangingPunct="1">
              <a:defRPr/>
            </a:pPr>
            <a:r>
              <a:rPr lang="en-AU"/>
              <a:t>without altering the actual letters used</a:t>
            </a:r>
          </a:p>
          <a:p>
            <a:pPr eaLnBrk="1" hangingPunct="1">
              <a:defRPr/>
            </a:pPr>
            <a:r>
              <a:rPr lang="en-AU"/>
              <a:t>can recognise these since have the same frequency distribution as the original text </a:t>
            </a:r>
          </a:p>
        </p:txBody>
      </p:sp>
      <p:sp>
        <p:nvSpPr>
          <p:cNvPr id="6" name="Slide Number Placeholder 5">
            <a:extLst>
              <a:ext uri="{FF2B5EF4-FFF2-40B4-BE49-F238E27FC236}">
                <a16:creationId xmlns:a16="http://schemas.microsoft.com/office/drawing/2014/main" id="{D83AB750-990B-4E79-80FD-EF67EDD8AA3D}"/>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DBD8B9CF-E6DD-478F-A390-F3122C1D5539}" type="slidenum">
              <a:rPr lang="en-US" altLang="en-US" sz="1000" smtClean="0"/>
              <a:pPr>
                <a:spcBef>
                  <a:spcPct val="0"/>
                </a:spcBef>
                <a:buClrTx/>
                <a:buSzTx/>
                <a:buFontTx/>
                <a:buNone/>
                <a:defRPr/>
              </a:pPr>
              <a:t>36</a:t>
            </a:fld>
            <a:endParaRPr lang="en-US"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1C3EFFC-598F-4F92-8056-DC3E576368DD}"/>
              </a:ext>
            </a:extLst>
          </p:cNvPr>
          <p:cNvSpPr>
            <a:spLocks noGrp="1" noChangeArrowheads="1"/>
          </p:cNvSpPr>
          <p:nvPr>
            <p:ph type="title"/>
          </p:nvPr>
        </p:nvSpPr>
        <p:spPr/>
        <p:txBody>
          <a:bodyPr/>
          <a:lstStyle/>
          <a:p>
            <a:pPr eaLnBrk="1" hangingPunct="1">
              <a:defRPr/>
            </a:pPr>
            <a:r>
              <a:rPr lang="en-AU"/>
              <a:t>Rail Fence cipher</a:t>
            </a:r>
          </a:p>
        </p:txBody>
      </p:sp>
      <p:sp>
        <p:nvSpPr>
          <p:cNvPr id="102403" name="Rectangle 3">
            <a:extLst>
              <a:ext uri="{FF2B5EF4-FFF2-40B4-BE49-F238E27FC236}">
                <a16:creationId xmlns:a16="http://schemas.microsoft.com/office/drawing/2014/main" id="{2C4B9703-40FA-4FBA-821F-DB4A9939A33B}"/>
              </a:ext>
            </a:extLst>
          </p:cNvPr>
          <p:cNvSpPr>
            <a:spLocks noGrp="1" noChangeArrowheads="1"/>
          </p:cNvSpPr>
          <p:nvPr>
            <p:ph type="body" idx="1"/>
          </p:nvPr>
        </p:nvSpPr>
        <p:spPr/>
        <p:txBody>
          <a:bodyPr/>
          <a:lstStyle/>
          <a:p>
            <a:pPr eaLnBrk="1" hangingPunct="1">
              <a:lnSpc>
                <a:spcPct val="90000"/>
              </a:lnSpc>
              <a:defRPr/>
            </a:pPr>
            <a:r>
              <a:rPr lang="en-AU" sz="2800"/>
              <a:t>write message letters out diagonally over a number of rows </a:t>
            </a:r>
          </a:p>
          <a:p>
            <a:pPr eaLnBrk="1" hangingPunct="1">
              <a:lnSpc>
                <a:spcPct val="90000"/>
              </a:lnSpc>
              <a:defRPr/>
            </a:pPr>
            <a:r>
              <a:rPr lang="en-AU" sz="2800"/>
              <a:t>then read off cipher row by row</a:t>
            </a:r>
          </a:p>
          <a:p>
            <a:pPr eaLnBrk="1" hangingPunct="1">
              <a:lnSpc>
                <a:spcPct val="90000"/>
              </a:lnSpc>
              <a:defRPr/>
            </a:pPr>
            <a:r>
              <a:rPr lang="en-US" sz="2800"/>
              <a:t>eg. write message out as:</a:t>
            </a:r>
            <a:endParaRPr lang="en-AU" sz="2800"/>
          </a:p>
          <a:p>
            <a:pPr lvl="1" eaLnBrk="1" hangingPunct="1">
              <a:lnSpc>
                <a:spcPct val="90000"/>
              </a:lnSpc>
              <a:buFont typeface="Wingdings" panose="05000000000000000000" pitchFamily="2" charset="2"/>
              <a:buNone/>
              <a:defRPr/>
            </a:pPr>
            <a:r>
              <a:rPr lang="en-AU" sz="2000">
                <a:latin typeface="Courier New" pitchFamily="49" charset="0"/>
              </a:rPr>
              <a:t>m e m a t r h t g p r y</a:t>
            </a:r>
          </a:p>
          <a:p>
            <a:pPr lvl="1" eaLnBrk="1" hangingPunct="1">
              <a:lnSpc>
                <a:spcPct val="90000"/>
              </a:lnSpc>
              <a:buFont typeface="Wingdings" panose="05000000000000000000" pitchFamily="2" charset="2"/>
              <a:buNone/>
              <a:defRPr/>
            </a:pPr>
            <a:r>
              <a:rPr lang="en-AU" sz="2000">
                <a:latin typeface="Courier New" pitchFamily="49" charset="0"/>
              </a:rPr>
              <a:t> e t e f e t e o a a t</a:t>
            </a:r>
          </a:p>
          <a:p>
            <a:pPr eaLnBrk="1" hangingPunct="1">
              <a:lnSpc>
                <a:spcPct val="90000"/>
              </a:lnSpc>
              <a:defRPr/>
            </a:pPr>
            <a:r>
              <a:rPr lang="en-US" sz="2800"/>
              <a:t>giving ciphertext</a:t>
            </a:r>
          </a:p>
          <a:p>
            <a:pPr lvl="1" eaLnBrk="1" hangingPunct="1">
              <a:lnSpc>
                <a:spcPct val="90000"/>
              </a:lnSpc>
              <a:buFont typeface="Wingdings" panose="05000000000000000000" pitchFamily="2" charset="2"/>
              <a:buNone/>
              <a:defRPr/>
            </a:pPr>
            <a:r>
              <a:rPr lang="en-AU" sz="2000">
                <a:latin typeface="Courier New" pitchFamily="49" charset="0"/>
              </a:rPr>
              <a:t>MEMATRHTGPRYETEFETEOAAT</a:t>
            </a:r>
          </a:p>
          <a:p>
            <a:pPr lvl="1" eaLnBrk="1" hangingPunct="1">
              <a:lnSpc>
                <a:spcPct val="90000"/>
              </a:lnSpc>
              <a:buFont typeface="Wingdings" panose="05000000000000000000" pitchFamily="2" charset="2"/>
              <a:buNone/>
              <a:defRPr/>
            </a:pPr>
            <a:endParaRPr lang="en-AU" sz="2400"/>
          </a:p>
          <a:p>
            <a:pPr lvl="1" eaLnBrk="1" hangingPunct="1">
              <a:lnSpc>
                <a:spcPct val="90000"/>
              </a:lnSpc>
              <a:defRPr/>
            </a:pPr>
            <a:endParaRPr lang="en-AU" sz="2400"/>
          </a:p>
        </p:txBody>
      </p:sp>
      <p:sp>
        <p:nvSpPr>
          <p:cNvPr id="6" name="Slide Number Placeholder 5">
            <a:extLst>
              <a:ext uri="{FF2B5EF4-FFF2-40B4-BE49-F238E27FC236}">
                <a16:creationId xmlns:a16="http://schemas.microsoft.com/office/drawing/2014/main" id="{0CC8A4E2-636B-442B-BFF5-7DE381E65CC1}"/>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B81362A1-1DC8-4927-827D-94F80F387FAC}" type="slidenum">
              <a:rPr lang="en-US" altLang="en-US" sz="1000" smtClean="0"/>
              <a:pPr>
                <a:spcBef>
                  <a:spcPct val="0"/>
                </a:spcBef>
                <a:buClrTx/>
                <a:buSzTx/>
                <a:buFontTx/>
                <a:buNone/>
                <a:defRPr/>
              </a:pPr>
              <a:t>37</a:t>
            </a:fld>
            <a:endParaRPr lang="en-US" altLang="en-US" sz="1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12AE448F-D342-467C-A52C-A0C9D399D25D}"/>
              </a:ext>
            </a:extLst>
          </p:cNvPr>
          <p:cNvSpPr>
            <a:spLocks noGrp="1" noChangeArrowheads="1"/>
          </p:cNvSpPr>
          <p:nvPr>
            <p:ph type="title"/>
          </p:nvPr>
        </p:nvSpPr>
        <p:spPr/>
        <p:txBody>
          <a:bodyPr/>
          <a:lstStyle/>
          <a:p>
            <a:pPr eaLnBrk="1" hangingPunct="1">
              <a:defRPr/>
            </a:pPr>
            <a:r>
              <a:rPr lang="en-AU"/>
              <a:t>Row Transposition Ciphers</a:t>
            </a:r>
          </a:p>
        </p:txBody>
      </p:sp>
      <p:sp>
        <p:nvSpPr>
          <p:cNvPr id="104451" name="Rectangle 3">
            <a:extLst>
              <a:ext uri="{FF2B5EF4-FFF2-40B4-BE49-F238E27FC236}">
                <a16:creationId xmlns:a16="http://schemas.microsoft.com/office/drawing/2014/main" id="{23124B87-F50B-44F7-861F-28C9B797A9D6}"/>
              </a:ext>
            </a:extLst>
          </p:cNvPr>
          <p:cNvSpPr>
            <a:spLocks noGrp="1" noChangeArrowheads="1"/>
          </p:cNvSpPr>
          <p:nvPr>
            <p:ph type="body" idx="1"/>
          </p:nvPr>
        </p:nvSpPr>
        <p:spPr/>
        <p:txBody>
          <a:bodyPr/>
          <a:lstStyle/>
          <a:p>
            <a:pPr eaLnBrk="1" hangingPunct="1">
              <a:lnSpc>
                <a:spcPct val="80000"/>
              </a:lnSpc>
              <a:defRPr/>
            </a:pPr>
            <a:r>
              <a:rPr lang="en-US" dirty="0"/>
              <a:t>a more complex transposition</a:t>
            </a:r>
            <a:endParaRPr lang="en-AU" dirty="0"/>
          </a:p>
          <a:p>
            <a:pPr eaLnBrk="1" hangingPunct="1">
              <a:lnSpc>
                <a:spcPct val="80000"/>
              </a:lnSpc>
              <a:defRPr/>
            </a:pPr>
            <a:r>
              <a:rPr lang="en-AU" dirty="0"/>
              <a:t>write letters of message out in rows over a specified number of columns</a:t>
            </a:r>
          </a:p>
          <a:p>
            <a:pPr eaLnBrk="1" hangingPunct="1">
              <a:lnSpc>
                <a:spcPct val="80000"/>
              </a:lnSpc>
              <a:defRPr/>
            </a:pPr>
            <a:r>
              <a:rPr lang="en-AU" dirty="0"/>
              <a:t>then reorder the columns according to some key before reading off the rows</a:t>
            </a:r>
            <a:endParaRPr lang="en-AU" sz="3600" dirty="0">
              <a:latin typeface="Courier New" pitchFamily="49" charset="0"/>
            </a:endParaRPr>
          </a:p>
          <a:p>
            <a:pPr lvl="1" eaLnBrk="1" hangingPunct="1">
              <a:lnSpc>
                <a:spcPct val="80000"/>
              </a:lnSpc>
              <a:buFont typeface="Wingdings" panose="05000000000000000000" pitchFamily="2" charset="2"/>
              <a:buNone/>
              <a:defRPr/>
            </a:pPr>
            <a:r>
              <a:rPr lang="en-AU" sz="2000" dirty="0">
                <a:latin typeface="Courier" charset="0"/>
              </a:rPr>
              <a:t>Key:       3 4 2 1 5 6 7</a:t>
            </a:r>
          </a:p>
          <a:p>
            <a:pPr lvl="1" eaLnBrk="1" hangingPunct="1">
              <a:lnSpc>
                <a:spcPct val="80000"/>
              </a:lnSpc>
              <a:buFont typeface="Wingdings" panose="05000000000000000000" pitchFamily="2" charset="2"/>
              <a:buNone/>
              <a:defRPr/>
            </a:pPr>
            <a:r>
              <a:rPr lang="en-AU" sz="2000" dirty="0">
                <a:latin typeface="Courier" charset="0"/>
              </a:rPr>
              <a:t>Plaintext: a t </a:t>
            </a:r>
            <a:r>
              <a:rPr lang="en-AU" sz="2000" dirty="0" err="1">
                <a:latin typeface="Courier" charset="0"/>
              </a:rPr>
              <a:t>t</a:t>
            </a:r>
            <a:r>
              <a:rPr lang="en-AU" sz="2000" dirty="0">
                <a:latin typeface="Courier" charset="0"/>
              </a:rPr>
              <a:t> a c k p</a:t>
            </a:r>
          </a:p>
          <a:p>
            <a:pPr lvl="1" eaLnBrk="1" hangingPunct="1">
              <a:lnSpc>
                <a:spcPct val="80000"/>
              </a:lnSpc>
              <a:buFont typeface="Wingdings" panose="05000000000000000000" pitchFamily="2" charset="2"/>
              <a:buNone/>
              <a:defRPr/>
            </a:pPr>
            <a:r>
              <a:rPr lang="en-AU" sz="2000" dirty="0">
                <a:latin typeface="Courier" charset="0"/>
              </a:rPr>
              <a:t>           o s t p o n e</a:t>
            </a:r>
          </a:p>
          <a:p>
            <a:pPr lvl="1" eaLnBrk="1" hangingPunct="1">
              <a:lnSpc>
                <a:spcPct val="80000"/>
              </a:lnSpc>
              <a:buFont typeface="Wingdings" panose="05000000000000000000" pitchFamily="2" charset="2"/>
              <a:buNone/>
              <a:defRPr/>
            </a:pPr>
            <a:r>
              <a:rPr lang="en-AU" sz="2000" dirty="0">
                <a:latin typeface="Courier" charset="0"/>
              </a:rPr>
              <a:t>           d u n t </a:t>
            </a:r>
            <a:r>
              <a:rPr lang="en-AU" sz="2000" dirty="0" err="1">
                <a:latin typeface="Courier" charset="0"/>
              </a:rPr>
              <a:t>i</a:t>
            </a:r>
            <a:r>
              <a:rPr lang="en-AU" sz="2000" dirty="0">
                <a:latin typeface="Courier" charset="0"/>
              </a:rPr>
              <a:t> l t</a:t>
            </a:r>
          </a:p>
          <a:p>
            <a:pPr lvl="1" eaLnBrk="1" hangingPunct="1">
              <a:lnSpc>
                <a:spcPct val="80000"/>
              </a:lnSpc>
              <a:buFont typeface="Wingdings" panose="05000000000000000000" pitchFamily="2" charset="2"/>
              <a:buNone/>
              <a:defRPr/>
            </a:pPr>
            <a:r>
              <a:rPr lang="en-AU" sz="2000" dirty="0">
                <a:latin typeface="Courier" charset="0"/>
              </a:rPr>
              <a:t>           w o a m x y z</a:t>
            </a:r>
          </a:p>
          <a:p>
            <a:pPr lvl="1" eaLnBrk="1" hangingPunct="1">
              <a:lnSpc>
                <a:spcPct val="80000"/>
              </a:lnSpc>
              <a:buFont typeface="Wingdings" panose="05000000000000000000" pitchFamily="2" charset="2"/>
              <a:buNone/>
              <a:defRPr/>
            </a:pPr>
            <a:r>
              <a:rPr lang="en-AU" sz="2000" dirty="0">
                <a:latin typeface="Courier" charset="0"/>
              </a:rPr>
              <a:t>Ciphertext: TTNAAPTMTSUOAODWCOIXKNLYPETZ</a:t>
            </a:r>
          </a:p>
          <a:p>
            <a:pPr lvl="1" eaLnBrk="1" hangingPunct="1">
              <a:lnSpc>
                <a:spcPct val="80000"/>
              </a:lnSpc>
              <a:buFont typeface="Wingdings" panose="05000000000000000000" pitchFamily="2" charset="2"/>
              <a:buNone/>
              <a:defRPr/>
            </a:pPr>
            <a:r>
              <a:rPr lang="en-AU" sz="2400" dirty="0"/>
              <a:t> </a:t>
            </a:r>
          </a:p>
        </p:txBody>
      </p:sp>
      <p:sp>
        <p:nvSpPr>
          <p:cNvPr id="6" name="Slide Number Placeholder 5">
            <a:extLst>
              <a:ext uri="{FF2B5EF4-FFF2-40B4-BE49-F238E27FC236}">
                <a16:creationId xmlns:a16="http://schemas.microsoft.com/office/drawing/2014/main" id="{BD5B444D-F643-4C5F-90CC-59585D29D69C}"/>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11D708E4-B1B8-4A30-AFB2-56E6F9F2F940}" type="slidenum">
              <a:rPr lang="en-US" altLang="en-US" sz="1000" smtClean="0"/>
              <a:pPr>
                <a:spcBef>
                  <a:spcPct val="0"/>
                </a:spcBef>
                <a:buClrTx/>
                <a:buSzTx/>
                <a:buFontTx/>
                <a:buNone/>
                <a:defRPr/>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3587FBE-2324-496B-9B18-8DCCD198FB22}"/>
              </a:ext>
            </a:extLst>
          </p:cNvPr>
          <p:cNvSpPr>
            <a:spLocks noGrp="1" noChangeArrowheads="1"/>
          </p:cNvSpPr>
          <p:nvPr>
            <p:ph type="title"/>
          </p:nvPr>
        </p:nvSpPr>
        <p:spPr/>
        <p:txBody>
          <a:bodyPr/>
          <a:lstStyle/>
          <a:p>
            <a:pPr eaLnBrk="1" hangingPunct="1">
              <a:defRPr/>
            </a:pPr>
            <a:r>
              <a:rPr lang="en-US"/>
              <a:t>Product Ciphers</a:t>
            </a:r>
            <a:endParaRPr lang="en-AU"/>
          </a:p>
        </p:txBody>
      </p:sp>
      <p:sp>
        <p:nvSpPr>
          <p:cNvPr id="105475" name="Rectangle 3">
            <a:extLst>
              <a:ext uri="{FF2B5EF4-FFF2-40B4-BE49-F238E27FC236}">
                <a16:creationId xmlns:a16="http://schemas.microsoft.com/office/drawing/2014/main" id="{8B22A9F4-DF2B-4CC9-9112-BBDDF788953F}"/>
              </a:ext>
            </a:extLst>
          </p:cNvPr>
          <p:cNvSpPr>
            <a:spLocks noGrp="1" noChangeArrowheads="1"/>
          </p:cNvSpPr>
          <p:nvPr>
            <p:ph type="body" idx="1"/>
          </p:nvPr>
        </p:nvSpPr>
        <p:spPr/>
        <p:txBody>
          <a:bodyPr/>
          <a:lstStyle/>
          <a:p>
            <a:pPr eaLnBrk="1" hangingPunct="1">
              <a:lnSpc>
                <a:spcPct val="90000"/>
              </a:lnSpc>
              <a:defRPr/>
            </a:pPr>
            <a:r>
              <a:rPr lang="en-AU" sz="2800"/>
              <a:t>ciphers using substitutions or transpositions are not secure because of language characteristics</a:t>
            </a:r>
          </a:p>
          <a:p>
            <a:pPr eaLnBrk="1" hangingPunct="1">
              <a:lnSpc>
                <a:spcPct val="90000"/>
              </a:lnSpc>
              <a:defRPr/>
            </a:pPr>
            <a:r>
              <a:rPr lang="en-AU" sz="2800"/>
              <a:t>hence consider using several ciphers in succession to make harder, but: </a:t>
            </a:r>
          </a:p>
          <a:p>
            <a:pPr lvl="1" eaLnBrk="1" hangingPunct="1">
              <a:lnSpc>
                <a:spcPct val="90000"/>
              </a:lnSpc>
              <a:defRPr/>
            </a:pPr>
            <a:r>
              <a:rPr lang="en-AU" sz="2400"/>
              <a:t>two substitutions make a more complex substitution </a:t>
            </a:r>
          </a:p>
          <a:p>
            <a:pPr lvl="1" eaLnBrk="1" hangingPunct="1">
              <a:lnSpc>
                <a:spcPct val="90000"/>
              </a:lnSpc>
              <a:defRPr/>
            </a:pPr>
            <a:r>
              <a:rPr lang="en-AU" sz="2400"/>
              <a:t>two transpositions make more complex transposition </a:t>
            </a:r>
          </a:p>
          <a:p>
            <a:pPr lvl="1" eaLnBrk="1" hangingPunct="1">
              <a:lnSpc>
                <a:spcPct val="90000"/>
              </a:lnSpc>
              <a:defRPr/>
            </a:pPr>
            <a:r>
              <a:rPr lang="en-AU" sz="2400"/>
              <a:t>but a substitution followed by a transposition makes a new much harder cipher </a:t>
            </a:r>
          </a:p>
          <a:p>
            <a:pPr eaLnBrk="1" hangingPunct="1">
              <a:lnSpc>
                <a:spcPct val="90000"/>
              </a:lnSpc>
              <a:defRPr/>
            </a:pPr>
            <a:r>
              <a:rPr lang="en-US" sz="2800"/>
              <a:t>this is bridge from classical to modern ciphers</a:t>
            </a:r>
            <a:endParaRPr lang="en-AU" sz="2800"/>
          </a:p>
          <a:p>
            <a:pPr eaLnBrk="1" hangingPunct="1">
              <a:lnSpc>
                <a:spcPct val="90000"/>
              </a:lnSpc>
              <a:defRPr/>
            </a:pPr>
            <a:endParaRPr lang="en-AU" sz="2800"/>
          </a:p>
        </p:txBody>
      </p:sp>
      <p:sp>
        <p:nvSpPr>
          <p:cNvPr id="6" name="Slide Number Placeholder 5">
            <a:extLst>
              <a:ext uri="{FF2B5EF4-FFF2-40B4-BE49-F238E27FC236}">
                <a16:creationId xmlns:a16="http://schemas.microsoft.com/office/drawing/2014/main" id="{2597BB98-7986-4329-AA1E-FED3B5061E0E}"/>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5A237C37-6D55-4145-8D92-05EE0ADC0105}" type="slidenum">
              <a:rPr lang="en-US" altLang="en-US" sz="1000" smtClean="0"/>
              <a:pPr>
                <a:spcBef>
                  <a:spcPct val="0"/>
                </a:spcBef>
                <a:buClrTx/>
                <a:buSzTx/>
                <a:buFontTx/>
                <a:buNone/>
                <a:defRPr/>
              </a:pPr>
              <a:t>39</a:t>
            </a:fld>
            <a:endParaRPr lang="en-US" altLang="en-US"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1"/>
          <p:cNvSpPr>
            <a:spLocks noGrp="1"/>
          </p:cNvSpPr>
          <p:nvPr>
            <p:ph idx="1"/>
          </p:nvPr>
        </p:nvSpPr>
        <p:spPr>
          <a:xfrm>
            <a:off x="457200" y="1447800"/>
            <a:ext cx="8229600" cy="4724400"/>
          </a:xfrm>
        </p:spPr>
        <p:txBody>
          <a:bodyPr/>
          <a:lstStyle/>
          <a:p>
            <a:pPr eaLnBrk="1" hangingPunct="1"/>
            <a:r>
              <a:rPr lang="en-US" dirty="0"/>
              <a:t>Encryption for confidentiality needs a cipher (mathematical method) to encrypt and decrypt</a:t>
            </a:r>
          </a:p>
          <a:p>
            <a:pPr eaLnBrk="1" hangingPunct="1"/>
            <a:r>
              <a:rPr lang="en-US" dirty="0"/>
              <a:t>The two parties using the cipher also need to know a secret key or keys</a:t>
            </a:r>
          </a:p>
          <a:p>
            <a:pPr lvl="1" eaLnBrk="1" hangingPunct="1"/>
            <a:r>
              <a:rPr lang="en-US" dirty="0"/>
              <a:t>The key or keys </a:t>
            </a:r>
            <a:r>
              <a:rPr lang="en-US" i="1" dirty="0"/>
              <a:t>must</a:t>
            </a:r>
            <a:r>
              <a:rPr lang="en-US" dirty="0"/>
              <a:t> be kept secret</a:t>
            </a:r>
          </a:p>
          <a:p>
            <a:pPr eaLnBrk="1" hangingPunct="1"/>
            <a:r>
              <a:rPr lang="en-US" dirty="0"/>
              <a:t>Cryptanalysts attempt to crack (find) the key</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a:t>3.1: Cryptography</a:t>
            </a:r>
            <a:endParaRPr lang="en-US" dirty="0"/>
          </a:p>
        </p:txBody>
      </p: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a:t>
            </a:fld>
            <a:endParaRPr lang="en-US" dirty="0">
              <a:solidFill>
                <a:schemeClr val="bg1"/>
              </a:solidFill>
              <a:latin typeface="Lucida Sans Unicode"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FCEA9741-F3BB-4EB3-8B89-B738D23C59C6}"/>
              </a:ext>
            </a:extLst>
          </p:cNvPr>
          <p:cNvSpPr>
            <a:spLocks noGrp="1" noChangeArrowheads="1"/>
          </p:cNvSpPr>
          <p:nvPr>
            <p:ph type="title"/>
          </p:nvPr>
        </p:nvSpPr>
        <p:spPr/>
        <p:txBody>
          <a:bodyPr/>
          <a:lstStyle/>
          <a:p>
            <a:pPr eaLnBrk="1" hangingPunct="1">
              <a:defRPr/>
            </a:pPr>
            <a:r>
              <a:rPr lang="en-US"/>
              <a:t>Rotor Machines</a:t>
            </a:r>
            <a:endParaRPr lang="en-AU"/>
          </a:p>
        </p:txBody>
      </p:sp>
      <p:sp>
        <p:nvSpPr>
          <p:cNvPr id="106499" name="Rectangle 3">
            <a:extLst>
              <a:ext uri="{FF2B5EF4-FFF2-40B4-BE49-F238E27FC236}">
                <a16:creationId xmlns:a16="http://schemas.microsoft.com/office/drawing/2014/main" id="{8E3CD64D-51A3-46E7-8FAD-1273829AC02B}"/>
              </a:ext>
            </a:extLst>
          </p:cNvPr>
          <p:cNvSpPr>
            <a:spLocks noGrp="1" noChangeArrowheads="1"/>
          </p:cNvSpPr>
          <p:nvPr>
            <p:ph type="body" idx="1"/>
          </p:nvPr>
        </p:nvSpPr>
        <p:spPr/>
        <p:txBody>
          <a:bodyPr/>
          <a:lstStyle/>
          <a:p>
            <a:pPr eaLnBrk="1" hangingPunct="1">
              <a:lnSpc>
                <a:spcPct val="90000"/>
              </a:lnSpc>
              <a:defRPr/>
            </a:pPr>
            <a:r>
              <a:rPr lang="en-US" sz="2800"/>
              <a:t>before modern ciphers, rotor machines were most common complex ciphers in use</a:t>
            </a:r>
          </a:p>
          <a:p>
            <a:pPr eaLnBrk="1" hangingPunct="1">
              <a:lnSpc>
                <a:spcPct val="90000"/>
              </a:lnSpc>
              <a:defRPr/>
            </a:pPr>
            <a:r>
              <a:rPr lang="en-US" sz="2800"/>
              <a:t>widely used in WW2</a:t>
            </a:r>
          </a:p>
          <a:p>
            <a:pPr lvl="1" eaLnBrk="1" hangingPunct="1">
              <a:lnSpc>
                <a:spcPct val="90000"/>
              </a:lnSpc>
              <a:defRPr/>
            </a:pPr>
            <a:r>
              <a:rPr lang="en-US" sz="2400"/>
              <a:t>German Enigma, Allied Hagelin, Japanese Purple</a:t>
            </a:r>
          </a:p>
          <a:p>
            <a:pPr eaLnBrk="1" hangingPunct="1">
              <a:lnSpc>
                <a:spcPct val="90000"/>
              </a:lnSpc>
              <a:defRPr/>
            </a:pPr>
            <a:r>
              <a:rPr lang="en-US" sz="2800"/>
              <a:t>implemented a very complex, varying substitution cipher</a:t>
            </a:r>
          </a:p>
          <a:p>
            <a:pPr eaLnBrk="1" hangingPunct="1">
              <a:lnSpc>
                <a:spcPct val="90000"/>
              </a:lnSpc>
              <a:defRPr/>
            </a:pPr>
            <a:r>
              <a:rPr lang="en-US" sz="2800"/>
              <a:t>used a series of cylinders, each giving one substitution, which rotated and changed after each letter was encrypted</a:t>
            </a:r>
          </a:p>
          <a:p>
            <a:pPr eaLnBrk="1" hangingPunct="1">
              <a:lnSpc>
                <a:spcPct val="90000"/>
              </a:lnSpc>
              <a:defRPr/>
            </a:pPr>
            <a:r>
              <a:rPr lang="en-US" sz="2800"/>
              <a:t>with 3 cylinders have 26</a:t>
            </a:r>
            <a:r>
              <a:rPr lang="en-US" sz="2800" baseline="30000"/>
              <a:t>3</a:t>
            </a:r>
            <a:r>
              <a:rPr lang="en-US" sz="2800"/>
              <a:t>=17576 alphabets</a:t>
            </a:r>
            <a:endParaRPr lang="en-AU" sz="2800"/>
          </a:p>
        </p:txBody>
      </p:sp>
      <p:sp>
        <p:nvSpPr>
          <p:cNvPr id="6" name="Slide Number Placeholder 5">
            <a:extLst>
              <a:ext uri="{FF2B5EF4-FFF2-40B4-BE49-F238E27FC236}">
                <a16:creationId xmlns:a16="http://schemas.microsoft.com/office/drawing/2014/main" id="{4896348D-2B8B-49B7-BF33-15A307C631C3}"/>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04F00C20-ECAA-4CB8-BF7C-25CEDA0096F7}" type="slidenum">
              <a:rPr lang="en-US" altLang="en-US" sz="1000" smtClean="0"/>
              <a:pPr>
                <a:spcBef>
                  <a:spcPct val="0"/>
                </a:spcBef>
                <a:buClrTx/>
                <a:buSzTx/>
                <a:buFontTx/>
                <a:buNone/>
                <a:defRPr/>
              </a:pPr>
              <a:t>40</a:t>
            </a:fld>
            <a:endParaRPr lang="en-US" altLang="en-US" sz="1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35A5421A-C670-49F3-B198-7759FE71CAF4}"/>
              </a:ext>
            </a:extLst>
          </p:cNvPr>
          <p:cNvSpPr>
            <a:spLocks noGrp="1" noChangeArrowheads="1"/>
          </p:cNvSpPr>
          <p:nvPr>
            <p:ph type="title"/>
          </p:nvPr>
        </p:nvSpPr>
        <p:spPr>
          <a:xfrm>
            <a:off x="457202" y="672961"/>
            <a:ext cx="3538736" cy="1139825"/>
          </a:xfrm>
        </p:spPr>
        <p:txBody>
          <a:bodyPr/>
          <a:lstStyle/>
          <a:p>
            <a:pPr eaLnBrk="1" hangingPunct="1">
              <a:defRPr/>
            </a:pPr>
            <a:r>
              <a:rPr lang="en-US" sz="2800" dirty="0" err="1"/>
              <a:t>Hagelin</a:t>
            </a:r>
            <a:r>
              <a:rPr lang="en-US" sz="2800" dirty="0"/>
              <a:t> Rotor Machine</a:t>
            </a:r>
            <a:endParaRPr lang="en-AU" sz="2800" dirty="0"/>
          </a:p>
        </p:txBody>
      </p:sp>
      <p:sp>
        <p:nvSpPr>
          <p:cNvPr id="6" name="Slide Number Placeholder 5">
            <a:extLst>
              <a:ext uri="{FF2B5EF4-FFF2-40B4-BE49-F238E27FC236}">
                <a16:creationId xmlns:a16="http://schemas.microsoft.com/office/drawing/2014/main" id="{8ABEFAE3-4F0C-4765-BDE0-0FE6C6919185}"/>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A4E68C84-52AF-4ED5-9FDE-0D06B3EFDF18}" type="slidenum">
              <a:rPr lang="en-US" altLang="en-US" sz="1000" smtClean="0"/>
              <a:pPr>
                <a:spcBef>
                  <a:spcPct val="0"/>
                </a:spcBef>
                <a:buClrTx/>
                <a:buSzTx/>
                <a:buFontTx/>
                <a:buNone/>
                <a:defRPr/>
              </a:pPr>
              <a:t>41</a:t>
            </a:fld>
            <a:endParaRPr lang="en-US" altLang="en-US" sz="1000"/>
          </a:p>
        </p:txBody>
      </p:sp>
      <p:pic>
        <p:nvPicPr>
          <p:cNvPr id="84994" name="Picture 2" descr="A picture containing text, electronics&#10;&#10;Description automatically generated">
            <a:extLst>
              <a:ext uri="{FF2B5EF4-FFF2-40B4-BE49-F238E27FC236}">
                <a16:creationId xmlns:a16="http://schemas.microsoft.com/office/drawing/2014/main" id="{5336E609-E3AF-4981-BEEC-6EEE15E5E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417638"/>
            <a:ext cx="3744416" cy="4986881"/>
          </a:xfrm>
          <a:prstGeom prst="rect">
            <a:avLst/>
          </a:prstGeom>
          <a:noFill/>
        </p:spPr>
      </p:pic>
      <p:sp>
        <p:nvSpPr>
          <p:cNvPr id="8" name="Rectangle 2">
            <a:extLst>
              <a:ext uri="{FF2B5EF4-FFF2-40B4-BE49-F238E27FC236}">
                <a16:creationId xmlns:a16="http://schemas.microsoft.com/office/drawing/2014/main" id="{44F01CD7-E1B3-4F2A-A09A-82F4251ABB6A}"/>
              </a:ext>
            </a:extLst>
          </p:cNvPr>
          <p:cNvSpPr txBox="1">
            <a:spLocks noChangeArrowheads="1"/>
          </p:cNvSpPr>
          <p:nvPr/>
        </p:nvSpPr>
        <p:spPr bwMode="black">
          <a:xfrm>
            <a:off x="4283969" y="280884"/>
            <a:ext cx="4680519"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9pPr>
          </a:lstStyle>
          <a:p>
            <a:pPr eaLnBrk="1" hangingPunct="1">
              <a:defRPr/>
            </a:pPr>
            <a:r>
              <a:rPr lang="en-AU" sz="2800" kern="0" dirty="0"/>
              <a:t>Enigma machine</a:t>
            </a:r>
          </a:p>
        </p:txBody>
      </p:sp>
      <p:pic>
        <p:nvPicPr>
          <p:cNvPr id="4" name="Picture 3">
            <a:extLst>
              <a:ext uri="{FF2B5EF4-FFF2-40B4-BE49-F238E27FC236}">
                <a16:creationId xmlns:a16="http://schemas.microsoft.com/office/drawing/2014/main" id="{3FB741DE-BC59-4472-A0E9-46EFFBAB112D}"/>
              </a:ext>
            </a:extLst>
          </p:cNvPr>
          <p:cNvPicPr>
            <a:picLocks noChangeAspect="1"/>
          </p:cNvPicPr>
          <p:nvPr/>
        </p:nvPicPr>
        <p:blipFill>
          <a:blip r:embed="rId4"/>
          <a:stretch>
            <a:fillRect/>
          </a:stretch>
        </p:blipFill>
        <p:spPr>
          <a:xfrm>
            <a:off x="323528" y="2204864"/>
            <a:ext cx="4300341" cy="318834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78A8B8B0-994B-4CDF-9B37-BDA3D0797A83}"/>
              </a:ext>
            </a:extLst>
          </p:cNvPr>
          <p:cNvSpPr>
            <a:spLocks noGrp="1" noChangeArrowheads="1"/>
          </p:cNvSpPr>
          <p:nvPr>
            <p:ph type="title"/>
          </p:nvPr>
        </p:nvSpPr>
        <p:spPr/>
        <p:txBody>
          <a:bodyPr/>
          <a:lstStyle/>
          <a:p>
            <a:pPr eaLnBrk="1" hangingPunct="1">
              <a:defRPr/>
            </a:pPr>
            <a:r>
              <a:rPr lang="en-AU" dirty="0"/>
              <a:t>Steganography</a:t>
            </a:r>
          </a:p>
        </p:txBody>
      </p:sp>
      <p:sp>
        <p:nvSpPr>
          <p:cNvPr id="107523" name="Rectangle 3">
            <a:extLst>
              <a:ext uri="{FF2B5EF4-FFF2-40B4-BE49-F238E27FC236}">
                <a16:creationId xmlns:a16="http://schemas.microsoft.com/office/drawing/2014/main" id="{D93F94D5-4F02-4A7C-9287-1F6D0B1E7C2A}"/>
              </a:ext>
            </a:extLst>
          </p:cNvPr>
          <p:cNvSpPr>
            <a:spLocks noGrp="1" noChangeArrowheads="1"/>
          </p:cNvSpPr>
          <p:nvPr>
            <p:ph type="body" idx="1"/>
          </p:nvPr>
        </p:nvSpPr>
        <p:spPr/>
        <p:txBody>
          <a:bodyPr/>
          <a:lstStyle/>
          <a:p>
            <a:pPr eaLnBrk="1" hangingPunct="1">
              <a:lnSpc>
                <a:spcPct val="90000"/>
              </a:lnSpc>
              <a:defRPr/>
            </a:pPr>
            <a:r>
              <a:rPr lang="en-US"/>
              <a:t>an alternative to encryption</a:t>
            </a:r>
          </a:p>
          <a:p>
            <a:pPr eaLnBrk="1" hangingPunct="1">
              <a:lnSpc>
                <a:spcPct val="90000"/>
              </a:lnSpc>
              <a:defRPr/>
            </a:pPr>
            <a:r>
              <a:rPr lang="en-US"/>
              <a:t>hides existence of message</a:t>
            </a:r>
          </a:p>
          <a:p>
            <a:pPr lvl="1" eaLnBrk="1" hangingPunct="1">
              <a:lnSpc>
                <a:spcPct val="90000"/>
              </a:lnSpc>
              <a:defRPr/>
            </a:pPr>
            <a:r>
              <a:rPr lang="en-US"/>
              <a:t>using only a subset of letters/words in a longer message marked in some way</a:t>
            </a:r>
          </a:p>
          <a:p>
            <a:pPr lvl="1" eaLnBrk="1" hangingPunct="1">
              <a:lnSpc>
                <a:spcPct val="90000"/>
              </a:lnSpc>
              <a:defRPr/>
            </a:pPr>
            <a:r>
              <a:rPr lang="en-US"/>
              <a:t>using invisible ink</a:t>
            </a:r>
          </a:p>
          <a:p>
            <a:pPr lvl="1" eaLnBrk="1" hangingPunct="1">
              <a:lnSpc>
                <a:spcPct val="90000"/>
              </a:lnSpc>
              <a:defRPr/>
            </a:pPr>
            <a:r>
              <a:rPr lang="en-US"/>
              <a:t>hiding in LSB in graphic image or sound file</a:t>
            </a:r>
          </a:p>
          <a:p>
            <a:pPr eaLnBrk="1" hangingPunct="1">
              <a:lnSpc>
                <a:spcPct val="90000"/>
              </a:lnSpc>
              <a:defRPr/>
            </a:pPr>
            <a:r>
              <a:rPr lang="en-US"/>
              <a:t>has drawbacks</a:t>
            </a:r>
          </a:p>
          <a:p>
            <a:pPr lvl="1" eaLnBrk="1" hangingPunct="1">
              <a:lnSpc>
                <a:spcPct val="90000"/>
              </a:lnSpc>
              <a:defRPr/>
            </a:pPr>
            <a:r>
              <a:rPr lang="en-US"/>
              <a:t>high overhead to hide relatively few info bits</a:t>
            </a:r>
          </a:p>
          <a:p>
            <a:pPr lvl="1" eaLnBrk="1" hangingPunct="1">
              <a:lnSpc>
                <a:spcPct val="90000"/>
              </a:lnSpc>
              <a:defRPr/>
            </a:pPr>
            <a:endParaRPr lang="en-AU"/>
          </a:p>
        </p:txBody>
      </p:sp>
      <p:sp>
        <p:nvSpPr>
          <p:cNvPr id="6" name="Slide Number Placeholder 5">
            <a:extLst>
              <a:ext uri="{FF2B5EF4-FFF2-40B4-BE49-F238E27FC236}">
                <a16:creationId xmlns:a16="http://schemas.microsoft.com/office/drawing/2014/main" id="{77727444-E323-4A1C-A070-A49D3BBEC8A4}"/>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DF82564A-525D-43D6-96EC-1FE0AB1E4537}" type="slidenum">
              <a:rPr lang="en-US" altLang="en-US" sz="1000" smtClean="0"/>
              <a:pPr>
                <a:spcBef>
                  <a:spcPct val="0"/>
                </a:spcBef>
                <a:buClrTx/>
                <a:buSzTx/>
                <a:buFontTx/>
                <a:buNone/>
                <a:defRPr/>
              </a:pPr>
              <a:t>42</a:t>
            </a:fld>
            <a:endParaRPr lang="en-US" alt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00459CC-24CD-4B94-BF80-7D83E241FFFB}"/>
              </a:ext>
            </a:extLst>
          </p:cNvPr>
          <p:cNvSpPr>
            <a:spLocks noGrp="1" noChangeArrowheads="1"/>
          </p:cNvSpPr>
          <p:nvPr>
            <p:ph type="title"/>
          </p:nvPr>
        </p:nvSpPr>
        <p:spPr/>
        <p:txBody>
          <a:bodyPr/>
          <a:lstStyle/>
          <a:p>
            <a:pPr eaLnBrk="1" hangingPunct="1">
              <a:defRPr/>
            </a:pPr>
            <a:r>
              <a:rPr lang="en-US" dirty="0"/>
              <a:t>Summary</a:t>
            </a:r>
            <a:endParaRPr lang="en-AU" dirty="0"/>
          </a:p>
        </p:txBody>
      </p:sp>
      <p:sp>
        <p:nvSpPr>
          <p:cNvPr id="108547" name="Rectangle 3">
            <a:extLst>
              <a:ext uri="{FF2B5EF4-FFF2-40B4-BE49-F238E27FC236}">
                <a16:creationId xmlns:a16="http://schemas.microsoft.com/office/drawing/2014/main" id="{A642DA51-274A-4C48-8F3E-C9B6F37EAF64}"/>
              </a:ext>
            </a:extLst>
          </p:cNvPr>
          <p:cNvSpPr>
            <a:spLocks noGrp="1" noChangeArrowheads="1"/>
          </p:cNvSpPr>
          <p:nvPr>
            <p:ph type="body" idx="1"/>
          </p:nvPr>
        </p:nvSpPr>
        <p:spPr>
          <a:xfrm>
            <a:off x="457200" y="1676400"/>
            <a:ext cx="8229600" cy="4953000"/>
          </a:xfrm>
        </p:spPr>
        <p:txBody>
          <a:bodyPr/>
          <a:lstStyle/>
          <a:p>
            <a:pPr eaLnBrk="1" hangingPunct="1">
              <a:defRPr/>
            </a:pPr>
            <a:r>
              <a:rPr lang="en-US" dirty="0"/>
              <a:t>have considered:</a:t>
            </a:r>
          </a:p>
          <a:p>
            <a:pPr lvl="1" eaLnBrk="1" hangingPunct="1">
              <a:defRPr/>
            </a:pPr>
            <a:r>
              <a:rPr lang="en-US" dirty="0"/>
              <a:t>classical cipher techniques and terminology</a:t>
            </a:r>
          </a:p>
          <a:p>
            <a:pPr lvl="1" eaLnBrk="1" hangingPunct="1">
              <a:defRPr/>
            </a:pPr>
            <a:r>
              <a:rPr lang="en-US" dirty="0" err="1"/>
              <a:t>monoalphabetic</a:t>
            </a:r>
            <a:r>
              <a:rPr lang="en-US" dirty="0"/>
              <a:t> substitution ciphers</a:t>
            </a:r>
          </a:p>
          <a:p>
            <a:pPr lvl="1" eaLnBrk="1" hangingPunct="1">
              <a:defRPr/>
            </a:pPr>
            <a:r>
              <a:rPr lang="en-US" dirty="0"/>
              <a:t>cryptanalysis using letter frequencies</a:t>
            </a:r>
          </a:p>
          <a:p>
            <a:pPr lvl="1" eaLnBrk="1" hangingPunct="1">
              <a:defRPr/>
            </a:pPr>
            <a:r>
              <a:rPr lang="en-US" dirty="0"/>
              <a:t>polyalphabetic ciphers</a:t>
            </a:r>
          </a:p>
          <a:p>
            <a:pPr lvl="1" eaLnBrk="1" hangingPunct="1">
              <a:defRPr/>
            </a:pPr>
            <a:r>
              <a:rPr lang="en-US" dirty="0"/>
              <a:t>transposition ciphers</a:t>
            </a:r>
          </a:p>
          <a:p>
            <a:pPr lvl="1" eaLnBrk="1" hangingPunct="1">
              <a:defRPr/>
            </a:pPr>
            <a:r>
              <a:rPr lang="en-US" dirty="0"/>
              <a:t>product ciphers</a:t>
            </a:r>
          </a:p>
          <a:p>
            <a:pPr lvl="1" eaLnBrk="1" hangingPunct="1">
              <a:defRPr/>
            </a:pPr>
            <a:r>
              <a:rPr lang="en-US" dirty="0"/>
              <a:t>rotor machines</a:t>
            </a:r>
          </a:p>
        </p:txBody>
      </p:sp>
      <p:sp>
        <p:nvSpPr>
          <p:cNvPr id="6" name="Slide Number Placeholder 5">
            <a:extLst>
              <a:ext uri="{FF2B5EF4-FFF2-40B4-BE49-F238E27FC236}">
                <a16:creationId xmlns:a16="http://schemas.microsoft.com/office/drawing/2014/main" id="{2B24C085-C6C2-4AD1-BF7D-80EAA4300DA3}"/>
              </a:ext>
            </a:extLst>
          </p:cNvPr>
          <p:cNvSpPr>
            <a:spLocks noGrp="1"/>
          </p:cNvSpPr>
          <p:nvPr>
            <p:ph type="sldNum" sz="quarter" idx="12"/>
          </p:nvPr>
        </p:nvSpPr>
        <p:spPr/>
        <p:txBody>
          <a:bodyPr/>
          <a:lstStyle>
            <a:lvl1pPr>
              <a:spcBef>
                <a:spcPct val="20000"/>
              </a:spcBef>
              <a:buClr>
                <a:schemeClr val="hlink"/>
              </a:buClr>
              <a:buSzPct val="80000"/>
              <a:buFont typeface="Wingdings" panose="05000000000000000000" pitchFamily="2" charset="2"/>
              <a:buChar char="Ø"/>
              <a:defRPr sz="3200">
                <a:solidFill>
                  <a:schemeClr val="tx1"/>
                </a:solidFill>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latin typeface="Arial" panose="020B0604020202020204" pitchFamily="34" charset="0"/>
              </a:defRPr>
            </a:lvl4pPr>
            <a:lvl5pPr marL="2057400" indent="-228600">
              <a:spcBef>
                <a:spcPct val="20000"/>
              </a:spcBef>
              <a:buClr>
                <a:schemeClr va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Char char="•"/>
              <a:defRPr sz="2000">
                <a:solidFill>
                  <a:schemeClr val="tx1"/>
                </a:solidFill>
                <a:latin typeface="Arial" panose="020B0604020202020204" pitchFamily="34" charset="0"/>
              </a:defRPr>
            </a:lvl9pPr>
          </a:lstStyle>
          <a:p>
            <a:pPr>
              <a:spcBef>
                <a:spcPct val="0"/>
              </a:spcBef>
              <a:buClrTx/>
              <a:buSzTx/>
              <a:buFontTx/>
              <a:buNone/>
              <a:defRPr/>
            </a:pPr>
            <a:fld id="{A06ADCA5-CD37-45F3-A815-15C7A416CE97}" type="slidenum">
              <a:rPr lang="en-US" altLang="en-US" sz="1000" smtClean="0"/>
              <a:pPr>
                <a:spcBef>
                  <a:spcPct val="0"/>
                </a:spcBef>
                <a:buClrTx/>
                <a:buSzTx/>
                <a:buFontTx/>
                <a:buNone/>
                <a:defRPr/>
              </a:pPr>
              <a:t>43</a:t>
            </a:fld>
            <a:endParaRPr lang="en-US"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4652" t="12102" r="1891" b="4436"/>
          <a:stretch>
            <a:fillRect/>
          </a:stretch>
        </p:blipFill>
        <p:spPr bwMode="auto">
          <a:xfrm>
            <a:off x="685800" y="990600"/>
            <a:ext cx="7848000" cy="49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868362"/>
          </a:xfrm>
        </p:spPr>
        <p:txBody>
          <a:bodyPr>
            <a:noAutofit/>
          </a:bodyPr>
          <a:lstStyle/>
          <a:p>
            <a:pPr eaLnBrk="1" fontAlgn="auto" hangingPunct="1">
              <a:spcAft>
                <a:spcPts val="0"/>
              </a:spcAft>
              <a:defRPr/>
            </a:pPr>
            <a:r>
              <a:rPr lang="en-US" sz="2400" dirty="0"/>
              <a:t>3.1: Symmetric Key Encryption for Confidentiality</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457200" y="1481138"/>
            <a:ext cx="8229600" cy="4767262"/>
          </a:xfrm>
        </p:spPr>
        <p:txBody>
          <a:bodyPr/>
          <a:lstStyle/>
          <a:p>
            <a:pPr eaLnBrk="1" hangingPunct="1"/>
            <a:r>
              <a:rPr lang="en-US" dirty="0"/>
              <a:t>Ciphers can encrypt any message expressed in binary (1s and 0s)</a:t>
            </a:r>
          </a:p>
          <a:p>
            <a:pPr lvl="1" eaLnBrk="1" hangingPunct="1"/>
            <a:r>
              <a:rPr lang="en-US" dirty="0"/>
              <a:t>This flexibility and the speed of computing makes ciphers dominant for encryption today</a:t>
            </a:r>
          </a:p>
          <a:p>
            <a:pPr eaLnBrk="1" hangingPunct="1"/>
            <a:r>
              <a:rPr lang="en-US" dirty="0"/>
              <a:t>Codes are more specialized</a:t>
            </a:r>
          </a:p>
          <a:p>
            <a:pPr lvl="1" eaLnBrk="1" hangingPunct="1"/>
            <a:r>
              <a:rPr lang="en-US" dirty="0"/>
              <a:t>They substitute one thing for another</a:t>
            </a:r>
          </a:p>
          <a:p>
            <a:pPr lvl="1" eaLnBrk="1" hangingPunct="1"/>
            <a:r>
              <a:rPr lang="en-US" dirty="0"/>
              <a:t>Usually a word for another word or a number for a word</a:t>
            </a:r>
          </a:p>
          <a:p>
            <a:pPr lvl="1" eaLnBrk="1" hangingPunct="1"/>
            <a:r>
              <a:rPr lang="en-US" dirty="0"/>
              <a:t>Codes are good for humans and may be included in messages sent via </a:t>
            </a:r>
            <a:r>
              <a:rPr lang="en-US" dirty="0" err="1"/>
              <a:t>encipherment</a:t>
            </a:r>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3.1: Ciphers versus Codes</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a:t>
            </a:fld>
            <a:endParaRPr lang="en-US" dirty="0">
              <a:solidFill>
                <a:schemeClr val="bg1"/>
              </a:solidFill>
              <a:latin typeface="Lucida Sans Unicode"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Autofit/>
          </a:bodyPr>
          <a:lstStyle/>
          <a:p>
            <a:pPr eaLnBrk="1" fontAlgn="auto" hangingPunct="1">
              <a:spcAft>
                <a:spcPts val="0"/>
              </a:spcAft>
              <a:defRPr/>
            </a:pPr>
            <a:r>
              <a:rPr lang="en-US" sz="2800" dirty="0"/>
              <a:t>3.2: Major Symmetric Key Encryption Ciphers</a:t>
            </a:r>
          </a:p>
        </p:txBody>
      </p:sp>
      <p:graphicFrame>
        <p:nvGraphicFramePr>
          <p:cNvPr id="28717" name="Group 45"/>
          <p:cNvGraphicFramePr>
            <a:graphicFrameLocks noGrp="1"/>
          </p:cNvGraphicFramePr>
          <p:nvPr/>
        </p:nvGraphicFramePr>
        <p:xfrm>
          <a:off x="533400" y="1076962"/>
          <a:ext cx="8153402" cy="5019038"/>
        </p:xfrm>
        <a:graphic>
          <a:graphicData uri="http://schemas.openxmlformats.org/drawingml/2006/table">
            <a:tbl>
              <a:tblPr/>
              <a:tblGrid>
                <a:gridCol w="1876004">
                  <a:extLst>
                    <a:ext uri="{9D8B030D-6E8A-4147-A177-3AD203B41FA5}">
                      <a16:colId xmlns:a16="http://schemas.microsoft.com/office/drawing/2014/main" val="20000"/>
                    </a:ext>
                  </a:extLst>
                </a:gridCol>
                <a:gridCol w="1659542">
                  <a:extLst>
                    <a:ext uri="{9D8B030D-6E8A-4147-A177-3AD203B41FA5}">
                      <a16:colId xmlns:a16="http://schemas.microsoft.com/office/drawing/2014/main" val="20001"/>
                    </a:ext>
                  </a:extLst>
                </a:gridCol>
                <a:gridCol w="1515234">
                  <a:extLst>
                    <a:ext uri="{9D8B030D-6E8A-4147-A177-3AD203B41FA5}">
                      <a16:colId xmlns:a16="http://schemas.microsoft.com/office/drawing/2014/main" val="20002"/>
                    </a:ext>
                  </a:extLst>
                </a:gridCol>
                <a:gridCol w="1515234">
                  <a:extLst>
                    <a:ext uri="{9D8B030D-6E8A-4147-A177-3AD203B41FA5}">
                      <a16:colId xmlns:a16="http://schemas.microsoft.com/office/drawing/2014/main" val="20003"/>
                    </a:ext>
                  </a:extLst>
                </a:gridCol>
                <a:gridCol w="1587388">
                  <a:extLst>
                    <a:ext uri="{9D8B030D-6E8A-4147-A177-3AD203B41FA5}">
                      <a16:colId xmlns:a16="http://schemas.microsoft.com/office/drawing/2014/main" val="20004"/>
                    </a:ext>
                  </a:extLst>
                </a:gridCol>
              </a:tblGrid>
              <a:tr h="319314">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a:ln>
                          <a:noFill/>
                        </a:ln>
                        <a:solidFill>
                          <a:schemeClr val="tx1"/>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a:ln>
                            <a:noFill/>
                          </a:ln>
                          <a:solidFill>
                            <a:srgbClr val="FFFFFF"/>
                          </a:solidFill>
                          <a:effectLst/>
                          <a:latin typeface="Arial" charset="0"/>
                          <a:cs typeface="Times New Roman" pitchFamily="18" charset="0"/>
                        </a:rPr>
                        <a:t>RC4</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a:ln>
                            <a:noFill/>
                          </a:ln>
                          <a:solidFill>
                            <a:srgbClr val="FFFFFF"/>
                          </a:solidFill>
                          <a:effectLst/>
                          <a:latin typeface="Arial" charset="0"/>
                          <a:cs typeface="Times New Roman" pitchFamily="18" charset="0"/>
                        </a:rPr>
                        <a:t>DES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a:ln>
                            <a:noFill/>
                          </a:ln>
                          <a:solidFill>
                            <a:srgbClr val="FFFFFF"/>
                          </a:solidFill>
                          <a:effectLst/>
                          <a:latin typeface="Arial" charset="0"/>
                          <a:cs typeface="Times New Roman" pitchFamily="18" charset="0"/>
                        </a:rPr>
                        <a:t>3DES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a:ln>
                            <a:noFill/>
                          </a:ln>
                          <a:solidFill>
                            <a:srgbClr val="FFFFFF"/>
                          </a:solidFill>
                          <a:effectLst/>
                          <a:latin typeface="Arial" charset="0"/>
                          <a:cs typeface="Times New Roman" pitchFamily="18" charset="0"/>
                        </a:rPr>
                        <a:t>AES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rgbClr val="0000FF"/>
                          </a:solidFill>
                          <a:effectLst/>
                          <a:latin typeface="Arial" charset="0"/>
                          <a:cs typeface="Times New Roman" pitchFamily="18" charset="0"/>
                        </a:rPr>
                        <a:t>Key Length (bits)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40 bits or more</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56</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112 or 168</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128, 192, or 256</a:t>
                      </a: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rgbClr val="0000FF"/>
                          </a:solidFill>
                          <a:effectLst/>
                          <a:latin typeface="Arial" charset="0"/>
                          <a:cs typeface="Times New Roman" pitchFamily="18" charset="0"/>
                        </a:rPr>
                        <a:t>Key Strength</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Very weak at 40 bits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Weak</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Strong</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Strong</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rgbClr val="0000FF"/>
                          </a:solidFill>
                          <a:effectLst/>
                          <a:latin typeface="Arial" charset="0"/>
                          <a:cs typeface="Times New Roman" pitchFamily="18" charset="0"/>
                        </a:rPr>
                        <a:t>Processing Requirements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High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rgbClr val="0000FF"/>
                          </a:solidFill>
                          <a:effectLst/>
                          <a:latin typeface="Arial" charset="0"/>
                          <a:cs typeface="Times New Roman" pitchFamily="18" charset="0"/>
                        </a:rPr>
                        <a:t>RAM Requirements</a:t>
                      </a:r>
                      <a:endParaRPr kumimoji="0" lang="en-US" sz="2000" b="1" i="0" u="none" strike="noStrike" cap="none" normalizeH="0" baseline="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9136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a:ln>
                            <a:noFill/>
                          </a:ln>
                          <a:solidFill>
                            <a:srgbClr val="0000FF"/>
                          </a:solidFill>
                          <a:effectLst/>
                          <a:latin typeface="Arial" charset="0"/>
                          <a:cs typeface="Times New Roman" pitchFamily="18" charset="0"/>
                        </a:rPr>
                        <a:t>Remarks</a:t>
                      </a:r>
                      <a:endParaRPr kumimoji="0" lang="en-US" sz="2000" b="1" i="0" u="none" strike="noStrike" cap="none" normalizeH="0" baseline="0" dirty="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Can use keys of variable length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Created in the 1970s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a:ln>
                            <a:noFill/>
                          </a:ln>
                          <a:solidFill>
                            <a:schemeClr val="tx1"/>
                          </a:solidFill>
                          <a:effectLst/>
                          <a:latin typeface="Arial" charset="0"/>
                          <a:cs typeface="Times New Roman" pitchFamily="18" charset="0"/>
                        </a:rPr>
                        <a:t>Applies DES three times with two or three different DES keys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a:ln>
                            <a:noFill/>
                          </a:ln>
                          <a:solidFill>
                            <a:schemeClr val="tx1"/>
                          </a:solidFill>
                          <a:effectLst/>
                          <a:latin typeface="Arial" charset="0"/>
                          <a:cs typeface="Times New Roman" pitchFamily="18" charset="0"/>
                        </a:rPr>
                        <a:t>Today’s gold standard for symmetric key encryption</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a:t>
            </a:fld>
            <a:endParaRPr lang="en-US" dirty="0">
              <a:solidFill>
                <a:schemeClr val="bg1"/>
              </a:solidFill>
              <a:latin typeface="Lucida Sans Unicode"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371600"/>
            <a:ext cx="8229600" cy="4525963"/>
          </a:xfrm>
        </p:spPr>
        <p:txBody>
          <a:bodyPr/>
          <a:lstStyle/>
          <a:p>
            <a:pPr eaLnBrk="1"/>
            <a:r>
              <a:rPr lang="en-US" b="1"/>
              <a:t>Hashing</a:t>
            </a:r>
          </a:p>
          <a:p>
            <a:pPr lvl="1" eaLnBrk="1"/>
            <a:r>
              <a:rPr lang="en-US"/>
              <a:t>A hashing algorithm is applied to a bit string of any length</a:t>
            </a:r>
          </a:p>
          <a:p>
            <a:pPr lvl="1" eaLnBrk="1"/>
            <a:r>
              <a:rPr lang="en-US"/>
              <a:t>The result of the calculation is called the hash</a:t>
            </a:r>
          </a:p>
          <a:p>
            <a:pPr lvl="1" eaLnBrk="1"/>
            <a:r>
              <a:rPr lang="en-US"/>
              <a:t>For a given hashing algorithm, all hashes are the same short length</a:t>
            </a:r>
          </a:p>
          <a:p>
            <a:pPr eaLnBrk="1" hangingPunct="1"/>
            <a:endParaRPr lang="en-US"/>
          </a:p>
        </p:txBody>
      </p:sp>
      <p:sp>
        <p:nvSpPr>
          <p:cNvPr id="5" name="Title 4"/>
          <p:cNvSpPr>
            <a:spLocks noGrp="1"/>
          </p:cNvSpPr>
          <p:nvPr>
            <p:ph type="title"/>
          </p:nvPr>
        </p:nvSpPr>
        <p:spPr/>
        <p:txBody>
          <a:bodyPr/>
          <a:lstStyle/>
          <a:p>
            <a:pPr eaLnBrk="1" fontAlgn="auto" hangingPunct="1">
              <a:spcAft>
                <a:spcPts val="0"/>
              </a:spcAft>
              <a:defRPr/>
            </a:pPr>
            <a:r>
              <a:rPr lang="en-US" sz="4400" dirty="0"/>
              <a:t>3.5: </a:t>
            </a:r>
            <a:r>
              <a:rPr lang="en-US" dirty="0"/>
              <a:t>Hashing</a:t>
            </a:r>
          </a:p>
        </p:txBody>
      </p:sp>
      <p:sp>
        <p:nvSpPr>
          <p:cNvPr id="6" name="Rectangle 5"/>
          <p:cNvSpPr/>
          <p:nvPr/>
        </p:nvSpPr>
        <p:spPr>
          <a:xfrm>
            <a:off x="228600" y="4686300"/>
            <a:ext cx="34290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Bit string of any length</a:t>
            </a:r>
          </a:p>
        </p:txBody>
      </p:sp>
      <p:sp>
        <p:nvSpPr>
          <p:cNvPr id="7" name="Rectangle 6"/>
          <p:cNvSpPr/>
          <p:nvPr/>
        </p:nvSpPr>
        <p:spPr>
          <a:xfrm>
            <a:off x="6172200" y="4686300"/>
            <a:ext cx="25146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Hash: bit string of small fixed length</a:t>
            </a:r>
          </a:p>
        </p:txBody>
      </p:sp>
      <p:cxnSp>
        <p:nvCxnSpPr>
          <p:cNvPr id="10" name="Straight Arrow Connector 9"/>
          <p:cNvCxnSpPr/>
          <p:nvPr/>
        </p:nvCxnSpPr>
        <p:spPr>
          <a:xfrm>
            <a:off x="3657600" y="5103813"/>
            <a:ext cx="25146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038600" y="4191000"/>
            <a:ext cx="1828800" cy="18288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Hashing</a:t>
            </a:r>
          </a:p>
          <a:p>
            <a:pPr algn="ctr" fontAlgn="auto">
              <a:spcBef>
                <a:spcPts val="0"/>
              </a:spcBef>
              <a:spcAft>
                <a:spcPts val="0"/>
              </a:spcAft>
              <a:defRPr/>
            </a:pPr>
            <a:r>
              <a:rPr lang="en-US" dirty="0"/>
              <a:t>Algorithm</a:t>
            </a:r>
          </a:p>
        </p:txBody>
      </p:sp>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a:t>
            </a:fld>
            <a:endParaRPr lang="en-US" dirty="0">
              <a:solidFill>
                <a:schemeClr val="bg1"/>
              </a:solidFill>
              <a:latin typeface="Lucida Sans Unicode"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219200"/>
            <a:ext cx="8229600" cy="4525963"/>
          </a:xfrm>
        </p:spPr>
        <p:txBody>
          <a:bodyPr/>
          <a:lstStyle/>
          <a:p>
            <a:pPr eaLnBrk="1"/>
            <a:r>
              <a:rPr lang="en-US" b="1"/>
              <a:t>Hashing versus Encryption</a:t>
            </a:r>
          </a:p>
          <a:p>
            <a:pPr eaLnBrk="1" hangingPunct="1">
              <a:buFont typeface="Wingdings 3" pitchFamily="18" charset="2"/>
              <a:buNone/>
            </a:pPr>
            <a:endParaRPr lang="en-US"/>
          </a:p>
        </p:txBody>
      </p:sp>
      <p:sp>
        <p:nvSpPr>
          <p:cNvPr id="5" name="Title 4"/>
          <p:cNvSpPr>
            <a:spLocks noGrp="1"/>
          </p:cNvSpPr>
          <p:nvPr>
            <p:ph type="title"/>
          </p:nvPr>
        </p:nvSpPr>
        <p:spPr/>
        <p:txBody>
          <a:bodyPr/>
          <a:lstStyle/>
          <a:p>
            <a:pPr eaLnBrk="1" fontAlgn="auto" hangingPunct="1">
              <a:spcAft>
                <a:spcPts val="0"/>
              </a:spcAft>
              <a:defRPr/>
            </a:pPr>
            <a:r>
              <a:rPr lang="en-US" sz="4400" dirty="0"/>
              <a:t>3.5: </a:t>
            </a:r>
            <a:r>
              <a:rPr lang="en-US" dirty="0"/>
              <a:t>Hashing</a:t>
            </a:r>
          </a:p>
        </p:txBody>
      </p:sp>
      <p:graphicFrame>
        <p:nvGraphicFramePr>
          <p:cNvPr id="6" name="Table 5"/>
          <p:cNvGraphicFramePr>
            <a:graphicFrameLocks noGrp="1"/>
          </p:cNvGraphicFramePr>
          <p:nvPr/>
        </p:nvGraphicFramePr>
        <p:xfrm>
          <a:off x="381000" y="1981200"/>
          <a:ext cx="8382000" cy="4038601"/>
        </p:xfrm>
        <a:graphic>
          <a:graphicData uri="http://schemas.openxmlformats.org/drawingml/2006/table">
            <a:tbl>
              <a:tblPr/>
              <a:tblGrid>
                <a:gridCol w="2362200">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3273425">
                  <a:extLst>
                    <a:ext uri="{9D8B030D-6E8A-4147-A177-3AD203B41FA5}">
                      <a16:colId xmlns:a16="http://schemas.microsoft.com/office/drawing/2014/main" val="20002"/>
                    </a:ext>
                  </a:extLst>
                </a:gridCol>
              </a:tblGrid>
              <a:tr h="8969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a:ln>
                            <a:noFill/>
                          </a:ln>
                          <a:solidFill>
                            <a:srgbClr val="FFFFFF"/>
                          </a:solidFill>
                          <a:effectLst/>
                          <a:latin typeface="Arial" charset="0"/>
                          <a:cs typeface="Times New Roman" pitchFamily="18" charset="0"/>
                        </a:rPr>
                        <a:t>Characteristic</a:t>
                      </a:r>
                      <a:endParaRPr kumimoji="0" lang="en-US" sz="2400" b="0" i="0" u="none" strike="noStrike" cap="none" normalizeH="0" baseline="0">
                        <a:ln>
                          <a:noFill/>
                        </a:ln>
                        <a:solidFill>
                          <a:schemeClr val="tx1"/>
                        </a:solidFill>
                        <a:effectLst/>
                        <a:latin typeface="Arial" charset="0"/>
                        <a:cs typeface="Times New Roman" pitchFamily="18" charset="0"/>
                      </a:endParaRP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a:ln>
                            <a:noFill/>
                          </a:ln>
                          <a:solidFill>
                            <a:srgbClr val="FFFFFF"/>
                          </a:solidFill>
                          <a:effectLst/>
                          <a:latin typeface="Arial" charset="0"/>
                          <a:cs typeface="Times New Roman" pitchFamily="18" charset="0"/>
                        </a:rPr>
                        <a:t>Encryption</a:t>
                      </a:r>
                      <a:endParaRPr kumimoji="0" lang="en-US" sz="2400" b="0" i="0" u="none" strike="noStrike" cap="none" normalizeH="0" baseline="0">
                        <a:ln>
                          <a:noFill/>
                        </a:ln>
                        <a:solidFill>
                          <a:schemeClr val="tx1"/>
                        </a:solidFill>
                        <a:effectLst/>
                        <a:latin typeface="Arial" charset="0"/>
                        <a:cs typeface="Times New Roman" pitchFamily="18" charset="0"/>
                      </a:endParaRP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a:ln>
                            <a:noFill/>
                          </a:ln>
                          <a:solidFill>
                            <a:srgbClr val="FFFFFF"/>
                          </a:solidFill>
                          <a:effectLst/>
                          <a:latin typeface="Arial" charset="0"/>
                          <a:cs typeface="Times New Roman" pitchFamily="18" charset="0"/>
                        </a:rPr>
                        <a:t>Hashing</a:t>
                      </a:r>
                      <a:endParaRPr kumimoji="0" lang="en-US" sz="2400" b="0" i="0" u="none" strike="noStrike" cap="none" normalizeH="0" baseline="0">
                        <a:ln>
                          <a:noFill/>
                        </a:ln>
                        <a:solidFill>
                          <a:schemeClr val="tx1"/>
                        </a:solidFill>
                        <a:effectLst/>
                        <a:latin typeface="Arial" charset="0"/>
                        <a:cs typeface="Times New Roman" pitchFamily="18" charset="0"/>
                      </a:endParaRP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extLst>
                  <a:ext uri="{0D108BD9-81ED-4DB2-BD59-A6C34878D82A}">
                    <a16:rowId xmlns:a16="http://schemas.microsoft.com/office/drawing/2014/main" val="10000"/>
                  </a:ext>
                </a:extLst>
              </a:tr>
              <a:tr h="1346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Result length</a:t>
                      </a: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About the same length as the plaintext</a:t>
                      </a: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Short fixed length regardless of message length</a:t>
                      </a: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954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Reversible?</a:t>
                      </a:r>
                    </a:p>
                  </a:txBody>
                  <a:tcPr marL="152162" marR="152162"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Yes. Decryption</a:t>
                      </a:r>
                    </a:p>
                  </a:txBody>
                  <a:tcPr marL="152162" marR="152162"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a:ln>
                            <a:noFill/>
                          </a:ln>
                          <a:solidFill>
                            <a:schemeClr val="tx1"/>
                          </a:solidFill>
                          <a:effectLst/>
                          <a:latin typeface="Arial" charset="0"/>
                          <a:cs typeface="Times New Roman" pitchFamily="18" charset="0"/>
                        </a:rPr>
                        <a:t>No. There is no way to get from the short hash back to the long original message</a:t>
                      </a:r>
                    </a:p>
                  </a:txBody>
                  <a:tcPr marL="152162" marR="152162"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9</a:t>
            </a:fld>
            <a:endParaRPr lang="en-US" dirty="0">
              <a:solidFill>
                <a:schemeClr val="bg1"/>
              </a:solidFill>
              <a:latin typeface="Lucida Sans Unicode" pitchFamily="34" charset="0"/>
            </a:endParaRPr>
          </a:p>
        </p:txBody>
      </p:sp>
    </p:spTree>
  </p:cSld>
  <p:clrMapOvr>
    <a:masterClrMapping/>
  </p:clrMapOvr>
</p:sld>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5C4FF46ABE0A4CAD395D64AEE45F1C" ma:contentTypeVersion="11" ma:contentTypeDescription="Create a new document." ma:contentTypeScope="" ma:versionID="050c142fc48c2cbbf84e40aeb91ae3cd">
  <xsd:schema xmlns:xsd="http://www.w3.org/2001/XMLSchema" xmlns:xs="http://www.w3.org/2001/XMLSchema" xmlns:p="http://schemas.microsoft.com/office/2006/metadata/properties" xmlns:ns2="34798643-7f2e-4fb5-abe8-aa024a8a521e" xmlns:ns3="4c536972-231c-4957-8bca-f735b7ce4c93" targetNamespace="http://schemas.microsoft.com/office/2006/metadata/properties" ma:root="true" ma:fieldsID="f190a0c0257efdc02d15c3de098384b5" ns2:_="" ns3:_="">
    <xsd:import namespace="34798643-7f2e-4fb5-abe8-aa024a8a521e"/>
    <xsd:import namespace="4c536972-231c-4957-8bca-f735b7ce4c9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798643-7f2e-4fb5-abe8-aa024a8a5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5a6edc0-792c-424b-9cdf-c7b9dae5031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536972-231c-4957-8bca-f735b7ce4c9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e0e6136-0c4c-4a48-b854-5931c6a6b39a}" ma:internalName="TaxCatchAll" ma:showField="CatchAllData" ma:web="4c536972-231c-4957-8bca-f735b7ce4c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4798643-7f2e-4fb5-abe8-aa024a8a521e">
      <Terms xmlns="http://schemas.microsoft.com/office/infopath/2007/PartnerControls"/>
    </lcf76f155ced4ddcb4097134ff3c332f>
    <TaxCatchAll xmlns="4c536972-231c-4957-8bca-f735b7ce4c93" xsi:nil="true"/>
  </documentManagement>
</p:properties>
</file>

<file path=customXml/itemProps1.xml><?xml version="1.0" encoding="utf-8"?>
<ds:datastoreItem xmlns:ds="http://schemas.openxmlformats.org/officeDocument/2006/customXml" ds:itemID="{B8D4B38E-073F-4728-8512-F578FEB305F7}"/>
</file>

<file path=customXml/itemProps2.xml><?xml version="1.0" encoding="utf-8"?>
<ds:datastoreItem xmlns:ds="http://schemas.openxmlformats.org/officeDocument/2006/customXml" ds:itemID="{DEFF8FD9-2E4B-45A7-B065-1C71F39CA8B6}"/>
</file>

<file path=customXml/itemProps3.xml><?xml version="1.0" encoding="utf-8"?>
<ds:datastoreItem xmlns:ds="http://schemas.openxmlformats.org/officeDocument/2006/customXml" ds:itemID="{3A88AF86-4BB4-483A-9610-3A119EA699F6}"/>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244</TotalTime>
  <Words>4915</Words>
  <Application>Microsoft Office PowerPoint</Application>
  <PresentationFormat>On-screen Show (4:3)</PresentationFormat>
  <Paragraphs>495</Paragraphs>
  <Slides>43</Slides>
  <Notes>34</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Courier</vt:lpstr>
      <vt:lpstr>Courier New</vt:lpstr>
      <vt:lpstr>Helvetica</vt:lpstr>
      <vt:lpstr>Lucida Sans Unicode</vt:lpstr>
      <vt:lpstr>Symbol</vt:lpstr>
      <vt:lpstr>Times</vt:lpstr>
      <vt:lpstr>Times-Italic</vt:lpstr>
      <vt:lpstr>Times-Roman</vt:lpstr>
      <vt:lpstr>Wingdings</vt:lpstr>
      <vt:lpstr>Wingdings 3</vt:lpstr>
      <vt:lpstr>ch01</vt:lpstr>
      <vt:lpstr>Cryptography  </vt:lpstr>
      <vt:lpstr>3.1: Cryptography</vt:lpstr>
      <vt:lpstr>3.1: Cryptography</vt:lpstr>
      <vt:lpstr>3.1: Cryptography</vt:lpstr>
      <vt:lpstr>3.1: Symmetric Key Encryption for Confidentiality</vt:lpstr>
      <vt:lpstr>3.1: Ciphers versus Codes</vt:lpstr>
      <vt:lpstr>3.2: Major Symmetric Key Encryption Ciphers</vt:lpstr>
      <vt:lpstr>3.5: Hashing</vt:lpstr>
      <vt:lpstr>3.5: Hashing</vt:lpstr>
      <vt:lpstr>3.5: Hashing</vt:lpstr>
      <vt:lpstr>Cryptography and Network Security  Chapter 2  Classical Encryption Techniques</vt:lpstr>
      <vt:lpstr>Symmetric Encryption</vt:lpstr>
      <vt:lpstr>Some Basic Terminology</vt:lpstr>
      <vt:lpstr>Symmetric Cipher Model</vt:lpstr>
      <vt:lpstr>Requirements</vt:lpstr>
      <vt:lpstr>Cryptography</vt:lpstr>
      <vt:lpstr>Cryptanalysis</vt:lpstr>
      <vt:lpstr>Cryptanalytic Attacks</vt:lpstr>
      <vt:lpstr>Brute Force Search</vt:lpstr>
      <vt:lpstr>Classical Substitution Ciphers</vt:lpstr>
      <vt:lpstr>Caesar Cipher</vt:lpstr>
      <vt:lpstr>Caesar Cipher</vt:lpstr>
      <vt:lpstr>Cryptanalysis of Caesar Cipher </vt:lpstr>
      <vt:lpstr>Monoalphabetic Cipher</vt:lpstr>
      <vt:lpstr>Monoalphabetic Cipher Security</vt:lpstr>
      <vt:lpstr>Language Redundancy and Cryptanalysis</vt:lpstr>
      <vt:lpstr>English Letter Frequencies</vt:lpstr>
      <vt:lpstr>Use in Cryptanalysis</vt:lpstr>
      <vt:lpstr>Example Cryptanalysis</vt:lpstr>
      <vt:lpstr>Polyalphabetic Ciphers</vt:lpstr>
      <vt:lpstr>Vigenère Cipher</vt:lpstr>
      <vt:lpstr>Example of Vigenère Cipher</vt:lpstr>
      <vt:lpstr>Security of Vigenère Ciphers</vt:lpstr>
      <vt:lpstr>Autokey Cipher</vt:lpstr>
      <vt:lpstr>One-Time Pad</vt:lpstr>
      <vt:lpstr>Transposition Ciphers </vt:lpstr>
      <vt:lpstr>Rail Fence cipher</vt:lpstr>
      <vt:lpstr>Row Transposition Ciphers</vt:lpstr>
      <vt:lpstr>Product Ciphers</vt:lpstr>
      <vt:lpstr>Rotor Machines</vt:lpstr>
      <vt:lpstr>Hagelin Rotor Machine</vt:lpstr>
      <vt:lpstr>Steganography</vt:lpstr>
      <vt:lpstr>Summary</vt:lpstr>
    </vt:vector>
  </TitlesOfParts>
  <Manager/>
  <Company>School of IT&amp;EE,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Network Security 4/e</dc:title>
  <dc:subject>Lecture Overheads</dc:subject>
  <dc:creator>Dr Lawrie Brown</dc:creator>
  <cp:keywords/>
  <dc:description/>
  <cp:lastModifiedBy>Montri S</cp:lastModifiedBy>
  <cp:revision>53</cp:revision>
  <dcterms:created xsi:type="dcterms:W3CDTF">2002-03-28T02:06:54Z</dcterms:created>
  <dcterms:modified xsi:type="dcterms:W3CDTF">2024-01-25T05:08:57Z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0x010100C55C4FF46ABE0A4CAD395D64AEE45F1C</vt:lpwstr>
  </property>
</Properties>
</file>